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2" r:id="rId1"/>
  </p:sldMasterIdLst>
  <p:sldIdLst>
    <p:sldId id="298" r:id="rId2"/>
    <p:sldId id="299" r:id="rId3"/>
    <p:sldId id="303" r:id="rId4"/>
    <p:sldId id="289" r:id="rId5"/>
    <p:sldId id="290" r:id="rId6"/>
    <p:sldId id="291" r:id="rId7"/>
    <p:sldId id="292" r:id="rId8"/>
    <p:sldId id="280" r:id="rId9"/>
    <p:sldId id="263" r:id="rId10"/>
    <p:sldId id="264" r:id="rId11"/>
    <p:sldId id="265" r:id="rId12"/>
    <p:sldId id="300" r:id="rId13"/>
    <p:sldId id="266" r:id="rId14"/>
    <p:sldId id="267" r:id="rId15"/>
    <p:sldId id="268" r:id="rId16"/>
    <p:sldId id="301" r:id="rId17"/>
    <p:sldId id="269" r:id="rId18"/>
    <p:sldId id="272" r:id="rId19"/>
    <p:sldId id="273" r:id="rId20"/>
    <p:sldId id="302" r:id="rId21"/>
    <p:sldId id="274" r:id="rId22"/>
    <p:sldId id="275" r:id="rId23"/>
    <p:sldId id="276" r:id="rId24"/>
    <p:sldId id="297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57;&#1074;&#1086;&#1076;%20&#1054;&#1084;&#1089;&#1082;&#1072;&#1103;%20&#1086;&#1073;&#1083;&#1072;&#1089;&#1090;&#1100;%202024\&#1048;&#1090;&#1086;&#1075;&#1086;&#1074;&#1086;&#1077;%20&#1055;&#1052;&#105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2;&#1056;&#1041;\&#1048;&#1058;&#1054;&#1043;&#1054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2;&#1077;&#1076;&#1086;&#1084;&#1089;&#1090;&#1074;&#1072;\&#1055;&#1088;&#1077;&#1076;&#1074;&#1072;&#1090;&#1080;&#1090;&#1077;&#1083;&#1100;&#1085;&#1099;&#1077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2;&#1077;&#1076;&#1086;&#1084;&#1089;&#1090;&#1074;&#1072;\&#1055;&#1077;&#1088;&#1080;&#1086;&#1076;&#1080;&#1095;&#1077;&#1089;&#1082;&#1080;&#1077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2;&#1077;&#1076;&#1086;&#1084;&#1089;&#1090;&#1074;&#1072;\&#1048;&#1058;&#1054;&#1043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3;&#1059;&#1047;\&#1055;&#1088;&#1077;&#1076;&#1074;&#1072;&#1088;&#1080;&#1090;&#1077;&#1083;&#1100;&#1085;&#1099;&#1081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3;&#1059;&#1047;\&#1055;&#1077;&#1088;&#1080;&#1086;&#1076;&#1080;&#1095;&#1077;&#1089;&#1082;&#1080;&#1081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3;&#1059;&#1047;\&#1048;&#1058;&#1054;&#1043;&#1054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57;&#1074;&#1086;&#1076;%20&#1054;&#1084;&#1089;&#1082;&#1072;&#1103;%20&#1086;&#1073;&#1083;&#1072;&#1089;&#1090;&#1100;%202024\&#1048;&#1090;&#1086;&#1075;&#1086;&#1074;&#1086;&#1077;%20&#1055;&#1052;&#1054;%20&#8212;%20&#1082;&#1086;&#1087;&#1080;&#110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57;&#1074;&#1086;&#1076;%20&#1054;&#1084;&#1089;&#1082;&#1072;&#1103;%20&#1086;&#1073;&#1083;&#1072;&#1089;&#1090;&#1100;%202024\&#1048;&#1090;&#1086;&#1075;&#1086;&#1074;&#1086;&#1077;%20&#1055;&#1052;&#1054;%20&#8212;%20&#1082;&#1086;&#1087;&#1080;&#110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57;&#1086;&#1086;&#1090;&#1085;&#1086;&#1096;&#1077;&#1085;&#1080;&#1103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3;&#1086;&#1088;&#1086;&#1076;\&#1055;&#1088;&#1077;&#1076;&#1074;&#1072;&#1088;&#1080;&#1090;&#1077;&#1083;&#1100;&#1085;&#1099;&#108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3;&#1086;&#1088;&#1086;&#1076;\&#1055;&#1077;&#1088;&#1080;&#1086;&#1076;&#1080;&#1095;&#1077;&#1089;&#1082;&#1080;&#1081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43;&#1086;&#1088;&#1086;&#1076;\&#1048;&#1058;&#1054;&#1043;&#105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2;&#1056;&#1041;\&#1055;&#1088;&#1077;&#1076;&#1074;&#1072;&#1088;&#1080;&#1090;&#1077;&#1083;&#1100;&#1085;&#1099;&#1077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0;&#1054;&#1053;&#1060;&#1045;&#1056;&#1045;&#1053;&#1062;&#1048;&#1048;_&#1050;&#1054;&#1053;&#1043;&#1056;&#1045;&#1057;&#1057;&#1067;%20&#1080;%20&#1058;&#1044;\2025%20&#1075;&#1086;&#1076;\26.03.2025%20&#1075;\&#1062;&#1056;&#1041;\&#1055;&#1077;&#1088;&#1080;&#1086;&#1076;&#1080;&#1095;&#1077;&#1089;&#1082;&#1080;&#1077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Итоговые показатели ПМО по Омской области</a:t>
            </a:r>
          </a:p>
        </c:rich>
      </c:tx>
      <c:layout>
        <c:manualLayout>
          <c:xMode val="edge"/>
          <c:yMode val="edge"/>
          <c:x val="0.2521763734892992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0065943383104033"/>
          <c:y val="0.14741880248159847"/>
          <c:w val="0.86272766679151747"/>
          <c:h val="0.5723090656618643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СВОД!$A$4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601669173375801E-2"/>
                  <c:y val="-1.706948391292508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4DA-49A9-8283-3B45EAC50F86}"/>
                </c:ext>
              </c:extLst>
            </c:dLbl>
            <c:dLbl>
              <c:idx val="1"/>
              <c:layout>
                <c:manualLayout>
                  <c:x val="1.0943997168893233E-2"/>
                  <c:y val="8.5673508113236624E-3"/>
                </c:manualLayout>
              </c:layout>
              <c:tx>
                <c:rich>
                  <a:bodyPr/>
                  <a:lstStyle/>
                  <a:p>
                    <a:fld id="{F90257D4-9F84-4DC5-B327-A2A2FB1C7FE5}" type="VALUE">
                      <a:rPr lang="en-US" sz="800" b="1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281000101224811E-2"/>
                      <c:h val="3.200604043958973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4DA-49A9-8283-3B45EAC50F86}"/>
                </c:ext>
              </c:extLst>
            </c:dLbl>
            <c:dLbl>
              <c:idx val="2"/>
              <c:layout>
                <c:manualLayout>
                  <c:x val="1.5814505118229794E-2"/>
                  <c:y val="1.229370015668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4DA-49A9-8283-3B45EAC50F86}"/>
                </c:ext>
              </c:extLst>
            </c:dLbl>
            <c:dLbl>
              <c:idx val="3"/>
              <c:layout>
                <c:manualLayout>
                  <c:x val="1.0122482032594393E-2"/>
                  <c:y val="5.71143056659201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943111650976823E-2"/>
                      <c:h val="3.9715620409834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4DA-49A9-8283-3B45EAC50F86}"/>
                </c:ext>
              </c:extLst>
            </c:dLbl>
            <c:dLbl>
              <c:idx val="4"/>
              <c:layout>
                <c:manualLayout>
                  <c:x val="1.4171474845632149E-2"/>
                  <c:y val="9.15436548804206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4DA-49A9-8283-3B45EAC50F86}"/>
                </c:ext>
              </c:extLst>
            </c:dLbl>
            <c:dLbl>
              <c:idx val="5"/>
              <c:layout>
                <c:manualLayout>
                  <c:x val="1.6922080002678076E-2"/>
                  <c:y val="9.41800400593587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4DA-49A9-8283-3B45EAC50F86}"/>
                </c:ext>
              </c:extLst>
            </c:dLbl>
            <c:dLbl>
              <c:idx val="6"/>
              <c:layout>
                <c:manualLayout>
                  <c:x val="1.1217782411270865E-2"/>
                  <c:y val="4.82703472849875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4DA-49A9-8283-3B45EAC50F86}"/>
                </c:ext>
              </c:extLst>
            </c:dLbl>
            <c:dLbl>
              <c:idx val="7"/>
              <c:layout>
                <c:manualLayout>
                  <c:x val="1.8577384781047451E-2"/>
                  <c:y val="1.834231521588996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4DA-49A9-8283-3B45EAC50F86}"/>
                </c:ext>
              </c:extLst>
            </c:dLbl>
            <c:dLbl>
              <c:idx val="8"/>
              <c:layout>
                <c:manualLayout>
                  <c:x val="8.8240943766024864E-3"/>
                  <c:y val="6.999703932145763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4DA-49A9-8283-3B45EAC50F86}"/>
                </c:ext>
              </c:extLst>
            </c:dLbl>
            <c:dLbl>
              <c:idx val="9"/>
              <c:layout>
                <c:manualLayout>
                  <c:x val="1.3242278817789744E-2"/>
                  <c:y val="4.1640511112087022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4DA-49A9-8283-3B45EAC50F86}"/>
                </c:ext>
              </c:extLst>
            </c:dLbl>
            <c:dLbl>
              <c:idx val="10"/>
              <c:layout>
                <c:manualLayout>
                  <c:x val="1.1574699533648486E-2"/>
                  <c:y val="2.51840005278859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4DA-49A9-8283-3B45EAC50F86}"/>
                </c:ext>
              </c:extLst>
            </c:dLbl>
            <c:dLbl>
              <c:idx val="11"/>
              <c:layout>
                <c:manualLayout>
                  <c:x val="1.0670211926515563E-2"/>
                  <c:y val="3.67280421406131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4DA-49A9-8283-3B45EAC50F86}"/>
                </c:ext>
              </c:extLst>
            </c:dLbl>
            <c:dLbl>
              <c:idx val="12"/>
              <c:layout>
                <c:manualLayout>
                  <c:x val="8.2763644826813892E-3"/>
                  <c:y val="4.16405111120951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4DA-49A9-8283-3B45EAC50F86}"/>
                </c:ext>
              </c:extLst>
            </c:dLbl>
            <c:dLbl>
              <c:idx val="13"/>
              <c:layout>
                <c:manualLayout>
                  <c:x val="1.0670211926515563E-2"/>
                  <c:y val="8.67053378168946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4DA-49A9-8283-3B45EAC50F86}"/>
                </c:ext>
              </c:extLst>
            </c:dLbl>
            <c:dLbl>
              <c:idx val="14"/>
              <c:layout>
                <c:manualLayout>
                  <c:x val="-1.0121684986764993E-3"/>
                  <c:y val="2.288681474033047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6576" tIns="18288" rIns="36576" bIns="18288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6.0329992914262574E-2"/>
                      <c:h val="3.20060404395897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64DA-49A9-8283-3B45EAC50F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СВОД!$B$1:$P$2</c:f>
              <c:multiLvlStrCache>
                <c:ptCount val="15"/>
                <c:lvl>
                  <c:pt idx="0">
                    <c:v>Свод</c:v>
                  </c:pt>
                  <c:pt idx="1">
                    <c:v>ЦРБ</c:v>
                  </c:pt>
                  <c:pt idx="2">
                    <c:v>Город</c:v>
                  </c:pt>
                  <c:pt idx="3">
                    <c:v>Ведомства</c:v>
                  </c:pt>
                  <c:pt idx="4">
                    <c:v>Частные</c:v>
                  </c:pt>
                  <c:pt idx="5">
                    <c:v>Свод</c:v>
                  </c:pt>
                  <c:pt idx="6">
                    <c:v>ЦРБ</c:v>
                  </c:pt>
                  <c:pt idx="7">
                    <c:v>Город</c:v>
                  </c:pt>
                  <c:pt idx="8">
                    <c:v>Ведомства</c:v>
                  </c:pt>
                  <c:pt idx="9">
                    <c:v>Частные</c:v>
                  </c:pt>
                  <c:pt idx="10">
                    <c:v>Свод</c:v>
                  </c:pt>
                  <c:pt idx="11">
                    <c:v>ЦРБ</c:v>
                  </c:pt>
                  <c:pt idx="12">
                    <c:v>Город</c:v>
                  </c:pt>
                  <c:pt idx="13">
                    <c:v>Ведомства</c:v>
                  </c:pt>
                  <c:pt idx="14">
                    <c:v>Частные</c:v>
                  </c:pt>
                </c:lvl>
                <c:lvl>
                  <c:pt idx="0">
                    <c:v>ИТОГО</c:v>
                  </c:pt>
                  <c:pt idx="5">
                    <c:v>Периодические</c:v>
                  </c:pt>
                  <c:pt idx="10">
                    <c:v>Предварительные</c:v>
                  </c:pt>
                </c:lvl>
              </c:multiLvlStrCache>
            </c:multiLvlStrRef>
          </c:cat>
          <c:val>
            <c:numRef>
              <c:f>СВОД!$B$4:$P$4</c:f>
              <c:numCache>
                <c:formatCode>General</c:formatCode>
                <c:ptCount val="15"/>
                <c:pt idx="0" formatCode="0">
                  <c:v>95373</c:v>
                </c:pt>
                <c:pt idx="1">
                  <c:v>16213</c:v>
                </c:pt>
                <c:pt idx="2">
                  <c:v>31077</c:v>
                </c:pt>
                <c:pt idx="3">
                  <c:v>17929</c:v>
                </c:pt>
                <c:pt idx="4">
                  <c:v>30154</c:v>
                </c:pt>
                <c:pt idx="5">
                  <c:v>61127</c:v>
                </c:pt>
                <c:pt idx="6">
                  <c:v>10939</c:v>
                </c:pt>
                <c:pt idx="7">
                  <c:v>24098</c:v>
                </c:pt>
                <c:pt idx="8">
                  <c:v>9567</c:v>
                </c:pt>
                <c:pt idx="9">
                  <c:v>16523</c:v>
                </c:pt>
                <c:pt idx="10">
                  <c:v>34246</c:v>
                </c:pt>
                <c:pt idx="11">
                  <c:v>5274</c:v>
                </c:pt>
                <c:pt idx="12">
                  <c:v>6979</c:v>
                </c:pt>
                <c:pt idx="13">
                  <c:v>8362</c:v>
                </c:pt>
                <c:pt idx="14">
                  <c:v>13631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64DA-49A9-8283-3B45EAC50F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2830432"/>
        <c:axId val="352832928"/>
      </c:barChart>
      <c:catAx>
        <c:axId val="35283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2832928"/>
        <c:crosses val="autoZero"/>
        <c:auto val="1"/>
        <c:lblAlgn val="ctr"/>
        <c:lblOffset val="100"/>
        <c:noMultiLvlLbl val="0"/>
      </c:catAx>
      <c:valAx>
        <c:axId val="3528329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2830432"/>
        <c:crosses val="autoZero"/>
        <c:crossBetween val="between"/>
      </c:valAx>
      <c:spPr>
        <a:noFill/>
        <a:ln>
          <a:solidFill>
            <a:schemeClr val="accent1"/>
          </a:solidFill>
        </a:ln>
        <a:effectLst/>
      </c:spPr>
    </c:plotArea>
    <c:legend>
      <c:legendPos val="b"/>
      <c:layout>
        <c:manualLayout>
          <c:xMode val="edge"/>
          <c:yMode val="edge"/>
          <c:x val="0"/>
          <c:y val="0.85607696215392415"/>
          <c:w val="0.99823951989967052"/>
          <c:h val="0.110159766319532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итогового осмотра районными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Лист1!$B$2:$W$2</c:f>
              <c:numCache>
                <c:formatCode>General</c:formatCode>
                <c:ptCount val="22"/>
                <c:pt idx="0">
                  <c:v>907</c:v>
                </c:pt>
                <c:pt idx="1">
                  <c:v>2947</c:v>
                </c:pt>
                <c:pt idx="2">
                  <c:v>479</c:v>
                </c:pt>
                <c:pt idx="3">
                  <c:v>294</c:v>
                </c:pt>
                <c:pt idx="4">
                  <c:v>1465</c:v>
                </c:pt>
                <c:pt idx="5">
                  <c:v>520</c:v>
                </c:pt>
                <c:pt idx="6">
                  <c:v>2358</c:v>
                </c:pt>
                <c:pt idx="7">
                  <c:v>419</c:v>
                </c:pt>
                <c:pt idx="8">
                  <c:v>1895</c:v>
                </c:pt>
                <c:pt idx="9">
                  <c:v>1618</c:v>
                </c:pt>
                <c:pt idx="10">
                  <c:v>635</c:v>
                </c:pt>
                <c:pt idx="11">
                  <c:v>216</c:v>
                </c:pt>
                <c:pt idx="12">
                  <c:v>836</c:v>
                </c:pt>
                <c:pt idx="13">
                  <c:v>1328</c:v>
                </c:pt>
                <c:pt idx="14">
                  <c:v>452</c:v>
                </c:pt>
                <c:pt idx="15">
                  <c:v>308</c:v>
                </c:pt>
                <c:pt idx="16">
                  <c:v>1100</c:v>
                </c:pt>
                <c:pt idx="17">
                  <c:v>86</c:v>
                </c:pt>
                <c:pt idx="18">
                  <c:v>648</c:v>
                </c:pt>
                <c:pt idx="19">
                  <c:v>1412</c:v>
                </c:pt>
                <c:pt idx="20">
                  <c:v>4260</c:v>
                </c:pt>
                <c:pt idx="21">
                  <c:v>1258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D4-4905-882C-0E48B7B9BCD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Лист1!$B$3:$W$3</c:f>
              <c:numCache>
                <c:formatCode>General</c:formatCode>
                <c:ptCount val="22"/>
                <c:pt idx="0">
                  <c:v>12</c:v>
                </c:pt>
                <c:pt idx="1">
                  <c:v>1375</c:v>
                </c:pt>
                <c:pt idx="2">
                  <c:v>0</c:v>
                </c:pt>
                <c:pt idx="3">
                  <c:v>179</c:v>
                </c:pt>
                <c:pt idx="4">
                  <c:v>480</c:v>
                </c:pt>
                <c:pt idx="5">
                  <c:v>584</c:v>
                </c:pt>
                <c:pt idx="6">
                  <c:v>1675</c:v>
                </c:pt>
                <c:pt idx="7">
                  <c:v>419</c:v>
                </c:pt>
                <c:pt idx="8">
                  <c:v>633</c:v>
                </c:pt>
                <c:pt idx="9">
                  <c:v>197</c:v>
                </c:pt>
                <c:pt idx="10">
                  <c:v>172</c:v>
                </c:pt>
                <c:pt idx="11">
                  <c:v>65</c:v>
                </c:pt>
                <c:pt idx="12">
                  <c:v>367</c:v>
                </c:pt>
                <c:pt idx="13">
                  <c:v>86</c:v>
                </c:pt>
                <c:pt idx="14">
                  <c:v>42</c:v>
                </c:pt>
                <c:pt idx="15">
                  <c:v>308</c:v>
                </c:pt>
                <c:pt idx="16">
                  <c:v>179</c:v>
                </c:pt>
                <c:pt idx="17">
                  <c:v>21</c:v>
                </c:pt>
                <c:pt idx="18">
                  <c:v>123</c:v>
                </c:pt>
                <c:pt idx="19">
                  <c:v>603</c:v>
                </c:pt>
                <c:pt idx="20">
                  <c:v>5260</c:v>
                </c:pt>
                <c:pt idx="21">
                  <c:v>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D4-4905-882C-0E48B7B9BCD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Лист1!$B$4:$W$4</c:f>
              <c:numCache>
                <c:formatCode>General</c:formatCode>
                <c:ptCount val="22"/>
                <c:pt idx="0">
                  <c:v>820</c:v>
                </c:pt>
                <c:pt idx="1">
                  <c:v>1820</c:v>
                </c:pt>
                <c:pt idx="2">
                  <c:v>308</c:v>
                </c:pt>
                <c:pt idx="3">
                  <c:v>18</c:v>
                </c:pt>
                <c:pt idx="4">
                  <c:v>883</c:v>
                </c:pt>
                <c:pt idx="5">
                  <c:v>641</c:v>
                </c:pt>
                <c:pt idx="6">
                  <c:v>1285</c:v>
                </c:pt>
                <c:pt idx="7">
                  <c:v>164</c:v>
                </c:pt>
                <c:pt idx="8">
                  <c:v>1101</c:v>
                </c:pt>
                <c:pt idx="9">
                  <c:v>1193</c:v>
                </c:pt>
                <c:pt idx="10">
                  <c:v>555</c:v>
                </c:pt>
                <c:pt idx="11">
                  <c:v>25</c:v>
                </c:pt>
                <c:pt idx="12">
                  <c:v>0</c:v>
                </c:pt>
                <c:pt idx="13">
                  <c:v>665</c:v>
                </c:pt>
                <c:pt idx="14">
                  <c:v>54</c:v>
                </c:pt>
                <c:pt idx="15">
                  <c:v>33</c:v>
                </c:pt>
                <c:pt idx="16">
                  <c:v>669</c:v>
                </c:pt>
                <c:pt idx="17">
                  <c:v>2</c:v>
                </c:pt>
                <c:pt idx="18">
                  <c:v>521</c:v>
                </c:pt>
                <c:pt idx="19">
                  <c:v>809</c:v>
                </c:pt>
                <c:pt idx="20">
                  <c:v>0</c:v>
                </c:pt>
                <c:pt idx="21">
                  <c:v>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D4-4905-882C-0E48B7B9BC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9420112"/>
        <c:axId val="259421360"/>
        <c:axId val="0"/>
      </c:bar3DChart>
      <c:catAx>
        <c:axId val="25942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59421360"/>
        <c:crosses val="autoZero"/>
        <c:auto val="1"/>
        <c:lblAlgn val="ctr"/>
        <c:lblOffset val="100"/>
        <c:noMultiLvlLbl val="0"/>
      </c:catAx>
      <c:valAx>
        <c:axId val="25942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5942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предварительного осмотра ведомственными учреждениями здравоохранения</a:t>
            </a:r>
          </a:p>
        </c:rich>
      </c:tx>
      <c:layout>
        <c:manualLayout>
          <c:xMode val="edge"/>
          <c:yMode val="edge"/>
          <c:x val="0.20172310903681134"/>
          <c:y val="1.87954459103593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82736504543023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4CE-4D83-BDB3-306EC710E993}"/>
                </c:ext>
              </c:extLst>
            </c:dLbl>
            <c:dLbl>
              <c:idx val="5"/>
              <c:layout>
                <c:manualLayout>
                  <c:x val="8.5515766969535001E-3"/>
                  <c:y val="-6.65557404326123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4CE-4D83-BDB3-306EC710E993}"/>
                </c:ext>
              </c:extLst>
            </c:dLbl>
            <c:dLbl>
              <c:idx val="6"/>
              <c:layout>
                <c:manualLayout>
                  <c:x val="1.7103153393906844E-2"/>
                  <c:y val="-3.3277870216306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4CE-4D83-BDB3-306EC710E9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Лист1!$B$2:$H$2</c:f>
              <c:numCache>
                <c:formatCode>General</c:formatCode>
                <c:ptCount val="7"/>
                <c:pt idx="0">
                  <c:v>252</c:v>
                </c:pt>
                <c:pt idx="2">
                  <c:v>0</c:v>
                </c:pt>
                <c:pt idx="3">
                  <c:v>100</c:v>
                </c:pt>
                <c:pt idx="4">
                  <c:v>2469</c:v>
                </c:pt>
                <c:pt idx="5">
                  <c:v>5188</c:v>
                </c:pt>
                <c:pt idx="6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CE-4D83-BDB3-306EC710E99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2.1378941742383674E-2"/>
                  <c:y val="-3.3277870216306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4CE-4D83-BDB3-306EC710E993}"/>
                </c:ext>
              </c:extLst>
            </c:dLbl>
            <c:dLbl>
              <c:idx val="5"/>
              <c:layout>
                <c:manualLayout>
                  <c:x val="3.2068412613575625E-2"/>
                  <c:y val="-6.65557404326129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4CE-4D83-BDB3-306EC710E9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Лист1!$B$3:$H$3</c:f>
              <c:numCache>
                <c:formatCode>General</c:formatCode>
                <c:ptCount val="7"/>
                <c:pt idx="2">
                  <c:v>0</c:v>
                </c:pt>
                <c:pt idx="3">
                  <c:v>0</c:v>
                </c:pt>
                <c:pt idx="4">
                  <c:v>1208</c:v>
                </c:pt>
                <c:pt idx="5">
                  <c:v>2417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CE-4D83-BDB3-306EC710E99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3.4206306787814E-2"/>
                  <c:y val="3.3277870216306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4CE-4D83-BDB3-306EC710E993}"/>
                </c:ext>
              </c:extLst>
            </c:dLbl>
            <c:dLbl>
              <c:idx val="5"/>
              <c:layout>
                <c:manualLayout>
                  <c:x val="1.7103153393907E-2"/>
                  <c:y val="-1.3311148086522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4CE-4D83-BDB3-306EC710E9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Лист1!$B$4:$H$4</c:f>
              <c:numCache>
                <c:formatCode>General</c:formatCode>
                <c:ptCount val="7"/>
                <c:pt idx="2">
                  <c:v>0</c:v>
                </c:pt>
                <c:pt idx="3">
                  <c:v>0</c:v>
                </c:pt>
                <c:pt idx="4">
                  <c:v>1019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CE-4D83-BDB3-306EC710E99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18201871"/>
        <c:axId val="618208111"/>
        <c:axId val="0"/>
      </c:bar3DChart>
      <c:catAx>
        <c:axId val="618201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8208111"/>
        <c:crosses val="autoZero"/>
        <c:auto val="1"/>
        <c:lblAlgn val="ctr"/>
        <c:lblOffset val="100"/>
        <c:noMultiLvlLbl val="0"/>
      </c:catAx>
      <c:valAx>
        <c:axId val="618208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18201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i="0" baseline="0" dirty="0">
                <a:effectLst/>
              </a:rPr>
              <a:t>Результаты периодического осмотра ведомственными учреждениями здравоохранения</a:t>
            </a:r>
            <a:endParaRPr lang="ru-RU" sz="2400" b="1" dirty="0">
              <a:effectLst/>
            </a:endParaRPr>
          </a:p>
        </c:rich>
      </c:tx>
      <c:layout>
        <c:manualLayout>
          <c:xMode val="edge"/>
          <c:yMode val="edge"/>
          <c:x val="0.1809673550293118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9597136876054292E-17"/>
                  <c:y val="-2.4291497975708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BB-4820-A73A-37F7FB7A4585}"/>
                </c:ext>
              </c:extLst>
            </c:dLbl>
            <c:dLbl>
              <c:idx val="3"/>
              <c:layout>
                <c:manualLayout>
                  <c:x val="-6.413682522715204E-3"/>
                  <c:y val="-4.048582995951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9BB-4820-A73A-37F7FB7A4585}"/>
                </c:ext>
              </c:extLst>
            </c:dLbl>
            <c:dLbl>
              <c:idx val="5"/>
              <c:layout>
                <c:manualLayout>
                  <c:x val="-1.4965259219668627E-2"/>
                  <c:y val="-8.09716599190283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BB-4820-A73A-37F7FB7A4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Лист1!$B$2:$H$2</c:f>
              <c:numCache>
                <c:formatCode>General</c:formatCode>
                <c:ptCount val="7"/>
                <c:pt idx="0">
                  <c:v>2241</c:v>
                </c:pt>
                <c:pt idx="1">
                  <c:v>995</c:v>
                </c:pt>
                <c:pt idx="2">
                  <c:v>197</c:v>
                </c:pt>
                <c:pt idx="3">
                  <c:v>340</c:v>
                </c:pt>
                <c:pt idx="4">
                  <c:v>4884</c:v>
                </c:pt>
                <c:pt idx="5">
                  <c:v>738</c:v>
                </c:pt>
                <c:pt idx="6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BB-4820-A73A-37F7FB7A458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792624265098837E-2"/>
                  <c:y val="-1.6194331983805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BB-4820-A73A-37F7FB7A4585}"/>
                </c:ext>
              </c:extLst>
            </c:dLbl>
            <c:dLbl>
              <c:idx val="1"/>
              <c:layout>
                <c:manualLayout>
                  <c:x val="1.9241047568145375E-2"/>
                  <c:y val="-7.42231641601165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9BB-4820-A73A-37F7FB7A4585}"/>
                </c:ext>
              </c:extLst>
            </c:dLbl>
            <c:dLbl>
              <c:idx val="2"/>
              <c:layout>
                <c:manualLayout>
                  <c:x val="6.4136825227151259E-3"/>
                  <c:y val="-4.048582995951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9BB-4820-A73A-37F7FB7A4585}"/>
                </c:ext>
              </c:extLst>
            </c:dLbl>
            <c:dLbl>
              <c:idx val="3"/>
              <c:layout>
                <c:manualLayout>
                  <c:x val="6.413682522715047E-3"/>
                  <c:y val="-1.2145748987854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29BB-4820-A73A-37F7FB7A4585}"/>
                </c:ext>
              </c:extLst>
            </c:dLbl>
            <c:dLbl>
              <c:idx val="4"/>
              <c:layout>
                <c:manualLayout>
                  <c:x val="1.4965259219668549E-2"/>
                  <c:y val="-0.14574898785425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29BB-4820-A73A-37F7FB7A4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Лист1!$B$3:$H$3</c:f>
              <c:numCache>
                <c:formatCode>General</c:formatCode>
                <c:ptCount val="7"/>
                <c:pt idx="0">
                  <c:v>1954</c:v>
                </c:pt>
                <c:pt idx="1">
                  <c:v>995</c:v>
                </c:pt>
                <c:pt idx="2">
                  <c:v>0</c:v>
                </c:pt>
                <c:pt idx="3">
                  <c:v>28</c:v>
                </c:pt>
                <c:pt idx="4">
                  <c:v>1410</c:v>
                </c:pt>
                <c:pt idx="5">
                  <c:v>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BB-4820-A73A-37F7FB7A4585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103153393907E-2"/>
                  <c:y val="-8.09716599190283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9BB-4820-A73A-37F7FB7A4585}"/>
                </c:ext>
              </c:extLst>
            </c:dLbl>
            <c:dLbl>
              <c:idx val="1"/>
              <c:layout>
                <c:manualLayout>
                  <c:x val="1.7103153393907E-2"/>
                  <c:y val="-4.048582995951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29BB-4820-A73A-37F7FB7A4585}"/>
                </c:ext>
              </c:extLst>
            </c:dLbl>
            <c:dLbl>
              <c:idx val="2"/>
              <c:layout>
                <c:manualLayout>
                  <c:x val="6.413682522715125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29BB-4820-A73A-37F7FB7A4585}"/>
                </c:ext>
              </c:extLst>
            </c:dLbl>
            <c:dLbl>
              <c:idx val="3"/>
              <c:layout>
                <c:manualLayout>
                  <c:x val="2.1378941742383674E-2"/>
                  <c:y val="-8.09716599190283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9BB-4820-A73A-37F7FB7A4585}"/>
                </c:ext>
              </c:extLst>
            </c:dLbl>
            <c:dLbl>
              <c:idx val="4"/>
              <c:layout>
                <c:manualLayout>
                  <c:x val="3.848209513629075E-2"/>
                  <c:y val="4.04858299595137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29BB-4820-A73A-37F7FB7A4585}"/>
                </c:ext>
              </c:extLst>
            </c:dLbl>
            <c:dLbl>
              <c:idx val="5"/>
              <c:layout>
                <c:manualLayout>
                  <c:x val="1.2827365045430094E-2"/>
                  <c:y val="-4.04858299595134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29BB-4820-A73A-37F7FB7A45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Лист1!$B$4:$H$4</c:f>
              <c:numCache>
                <c:formatCode>General</c:formatCode>
                <c:ptCount val="7"/>
                <c:pt idx="0">
                  <c:v>80</c:v>
                </c:pt>
                <c:pt idx="1">
                  <c:v>0</c:v>
                </c:pt>
                <c:pt idx="2">
                  <c:v>16</c:v>
                </c:pt>
                <c:pt idx="3">
                  <c:v>340</c:v>
                </c:pt>
                <c:pt idx="4">
                  <c:v>3369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9BB-4820-A73A-37F7FB7A45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65521520"/>
        <c:axId val="1465521104"/>
        <c:axId val="0"/>
      </c:bar3DChart>
      <c:catAx>
        <c:axId val="146552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5521104"/>
        <c:crosses val="autoZero"/>
        <c:auto val="1"/>
        <c:lblAlgn val="ctr"/>
        <c:lblOffset val="100"/>
        <c:noMultiLvlLbl val="0"/>
      </c:catAx>
      <c:valAx>
        <c:axId val="146552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552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i="0" baseline="0" dirty="0">
                <a:effectLst/>
              </a:rPr>
              <a:t>Результаты итогового осмотра ведомственными учреждениями здравоохранения</a:t>
            </a:r>
            <a:endParaRPr lang="ru-RU" sz="2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5"/>
              <c:layout>
                <c:manualLayout>
                  <c:x val="8.2559339525283791E-3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C0-4398-AF79-4B0A40F19676}"/>
                </c:ext>
              </c:extLst>
            </c:dLbl>
            <c:dLbl>
              <c:idx val="6"/>
              <c:layout>
                <c:manualLayout>
                  <c:x val="8.255933952528228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C0-4398-AF79-4B0A40F19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Лист1!$B$2:$H$2</c:f>
              <c:numCache>
                <c:formatCode>General</c:formatCode>
                <c:ptCount val="7"/>
                <c:pt idx="0">
                  <c:v>2493</c:v>
                </c:pt>
                <c:pt idx="1">
                  <c:v>995</c:v>
                </c:pt>
                <c:pt idx="2">
                  <c:v>197</c:v>
                </c:pt>
                <c:pt idx="3">
                  <c:v>440</c:v>
                </c:pt>
                <c:pt idx="4">
                  <c:v>7353</c:v>
                </c:pt>
                <c:pt idx="5">
                  <c:v>5926</c:v>
                </c:pt>
                <c:pt idx="6">
                  <c:v>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C0-4398-AF79-4B0A40F19676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2703818369453024E-2"/>
                  <c:y val="-7.6190476190476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C0-4398-AF79-4B0A40F19676}"/>
                </c:ext>
              </c:extLst>
            </c:dLbl>
            <c:dLbl>
              <c:idx val="1"/>
              <c:layout>
                <c:manualLayout>
                  <c:x val="1.44478844169247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EC0-4398-AF79-4B0A40F19676}"/>
                </c:ext>
              </c:extLst>
            </c:dLbl>
            <c:dLbl>
              <c:idx val="2"/>
              <c:layout>
                <c:manualLayout>
                  <c:x val="6.191950464396285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C0-4398-AF79-4B0A40F19676}"/>
                </c:ext>
              </c:extLst>
            </c:dLbl>
            <c:dLbl>
              <c:idx val="3"/>
              <c:layout>
                <c:manualLayout>
                  <c:x val="1.0319917440660475E-2"/>
                  <c:y val="-1.9047619047619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EC0-4398-AF79-4B0A40F19676}"/>
                </c:ext>
              </c:extLst>
            </c:dLbl>
            <c:dLbl>
              <c:idx val="4"/>
              <c:layout>
                <c:manualLayout>
                  <c:x val="1.8575851393188778E-2"/>
                  <c:y val="-0.14476190476190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C0-4398-AF79-4B0A40F19676}"/>
                </c:ext>
              </c:extLst>
            </c:dLbl>
            <c:dLbl>
              <c:idx val="5"/>
              <c:layout>
                <c:manualLayout>
                  <c:x val="2.6831785345717233E-2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EC0-4398-AF79-4B0A40F19676}"/>
                </c:ext>
              </c:extLst>
            </c:dLbl>
            <c:dLbl>
              <c:idx val="6"/>
              <c:layout>
                <c:manualLayout>
                  <c:x val="1.0319917440660475E-2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C0-4398-AF79-4B0A40F19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Лист1!$B$3:$H$3</c:f>
              <c:numCache>
                <c:formatCode>General</c:formatCode>
                <c:ptCount val="7"/>
                <c:pt idx="0">
                  <c:v>1954</c:v>
                </c:pt>
                <c:pt idx="1">
                  <c:v>995</c:v>
                </c:pt>
                <c:pt idx="2">
                  <c:v>0</c:v>
                </c:pt>
                <c:pt idx="3">
                  <c:v>28</c:v>
                </c:pt>
                <c:pt idx="4">
                  <c:v>2618</c:v>
                </c:pt>
                <c:pt idx="5">
                  <c:v>3205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EC0-4398-AF79-4B0A40F19676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1919504643962852E-3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EC0-4398-AF79-4B0A40F19676}"/>
                </c:ext>
              </c:extLst>
            </c:dLbl>
            <c:dLbl>
              <c:idx val="1"/>
              <c:layout>
                <c:manualLayout>
                  <c:x val="1.03199174406604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EC0-4398-AF79-4B0A40F19676}"/>
                </c:ext>
              </c:extLst>
            </c:dLbl>
            <c:dLbl>
              <c:idx val="2"/>
              <c:layout>
                <c:manualLayout>
                  <c:x val="1.0319917440660475E-2"/>
                  <c:y val="-6.98404630382811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EC0-4398-AF79-4B0A40F19676}"/>
                </c:ext>
              </c:extLst>
            </c:dLbl>
            <c:dLbl>
              <c:idx val="3"/>
              <c:layout>
                <c:manualLayout>
                  <c:x val="1.6511867905056685E-2"/>
                  <c:y val="-7.6190476190476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EC0-4398-AF79-4B0A40F19676}"/>
                </c:ext>
              </c:extLst>
            </c:dLbl>
            <c:dLbl>
              <c:idx val="4"/>
              <c:layout>
                <c:manualLayout>
                  <c:x val="2.063983488132095E-2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EC0-4398-AF79-4B0A40F19676}"/>
                </c:ext>
              </c:extLst>
            </c:dLbl>
            <c:dLbl>
              <c:idx val="5"/>
              <c:layout>
                <c:manualLayout>
                  <c:x val="1.238390092879257E-2"/>
                  <c:y val="-7.6190476190476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EC0-4398-AF79-4B0A40F19676}"/>
                </c:ext>
              </c:extLst>
            </c:dLbl>
            <c:dLbl>
              <c:idx val="6"/>
              <c:layout>
                <c:manualLayout>
                  <c:x val="1.238390092879257E-2"/>
                  <c:y val="-3.8095238095238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EC0-4398-AF79-4B0A40F196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Лист1!$B$1:$H$1</c:f>
              <c:strCache>
                <c:ptCount val="7"/>
                <c:pt idx="0">
                  <c:v>ОКБ</c:v>
                </c:pt>
                <c:pt idx="1">
                  <c:v>КПБ </c:v>
                </c:pt>
                <c:pt idx="2">
                  <c:v>ГВВ</c:v>
                </c:pt>
                <c:pt idx="3">
                  <c:v>КДЦ</c:v>
                </c:pt>
                <c:pt idx="4">
                  <c:v>ККВД </c:v>
                </c:pt>
                <c:pt idx="5">
                  <c:v>КМХЦ</c:v>
                </c:pt>
                <c:pt idx="6">
                  <c:v>ФМБА</c:v>
                </c:pt>
              </c:strCache>
            </c:strRef>
          </c:cat>
          <c:val>
            <c:numRef>
              <c:f>Лист1!$B$4:$H$4</c:f>
              <c:numCache>
                <c:formatCode>General</c:formatCode>
                <c:ptCount val="7"/>
                <c:pt idx="0">
                  <c:v>80</c:v>
                </c:pt>
                <c:pt idx="1">
                  <c:v>0</c:v>
                </c:pt>
                <c:pt idx="2">
                  <c:v>16</c:v>
                </c:pt>
                <c:pt idx="3">
                  <c:v>340</c:v>
                </c:pt>
                <c:pt idx="4">
                  <c:v>4388</c:v>
                </c:pt>
                <c:pt idx="5">
                  <c:v>5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EC0-4398-AF79-4B0A40F196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44083664"/>
        <c:axId val="1744089072"/>
        <c:axId val="0"/>
      </c:bar3DChart>
      <c:catAx>
        <c:axId val="174408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44089072"/>
        <c:crosses val="autoZero"/>
        <c:auto val="1"/>
        <c:lblAlgn val="ctr"/>
        <c:lblOffset val="100"/>
        <c:noMultiLvlLbl val="0"/>
      </c:catAx>
      <c:valAx>
        <c:axId val="1744089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44083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предварительного осмотра частными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Лист1!$B$2:$J$2</c:f>
              <c:numCache>
                <c:formatCode>General</c:formatCode>
                <c:ptCount val="8"/>
                <c:pt idx="0">
                  <c:v>3762</c:v>
                </c:pt>
                <c:pt idx="2">
                  <c:v>1443</c:v>
                </c:pt>
                <c:pt idx="3">
                  <c:v>1486</c:v>
                </c:pt>
                <c:pt idx="4">
                  <c:v>2016</c:v>
                </c:pt>
                <c:pt idx="5">
                  <c:v>2122</c:v>
                </c:pt>
                <c:pt idx="6">
                  <c:v>2144</c:v>
                </c:pt>
                <c:pt idx="7">
                  <c:v>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E7-4338-9A6E-7A48864C96B6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588298443370888E-3"/>
                  <c:y val="-1.633968052366202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1E7-4338-9A6E-7A48864C96B6}"/>
                </c:ext>
              </c:extLst>
            </c:dLbl>
            <c:dLbl>
              <c:idx val="2"/>
              <c:layout>
                <c:manualLayout>
                  <c:x val="4.2941492216854536E-3"/>
                  <c:y val="-6.53587220946480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E7-4338-9A6E-7A48864C96B6}"/>
                </c:ext>
              </c:extLst>
            </c:dLbl>
            <c:dLbl>
              <c:idx val="5"/>
              <c:layout>
                <c:manualLayout>
                  <c:x val="4.2941492216854536E-3"/>
                  <c:y val="-7.1301247771836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1E7-4338-9A6E-7A48864C96B6}"/>
                </c:ext>
              </c:extLst>
            </c:dLbl>
            <c:dLbl>
              <c:idx val="6"/>
              <c:layout>
                <c:manualLayout>
                  <c:x val="6.4412238325281803E-3"/>
                  <c:y val="-1.06951871657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1E7-4338-9A6E-7A48864C96B6}"/>
                </c:ext>
              </c:extLst>
            </c:dLbl>
            <c:dLbl>
              <c:idx val="7"/>
              <c:layout>
                <c:manualLayout>
                  <c:x val="6.4412238325281803E-3"/>
                  <c:y val="-1.069518716577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1E7-4338-9A6E-7A48864C96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b" anchorCtr="0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8"/>
                <c:pt idx="0">
                  <c:v>3299</c:v>
                </c:pt>
                <c:pt idx="1">
                  <c:v>470</c:v>
                </c:pt>
                <c:pt idx="2">
                  <c:v>0</c:v>
                </c:pt>
                <c:pt idx="3">
                  <c:v>1486</c:v>
                </c:pt>
                <c:pt idx="5">
                  <c:v>647</c:v>
                </c:pt>
                <c:pt idx="6">
                  <c:v>0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1E7-4338-9A6E-7A48864C96B6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588298443370907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1E7-4338-9A6E-7A48864C96B6}"/>
                </c:ext>
              </c:extLst>
            </c:dLbl>
            <c:dLbl>
              <c:idx val="1"/>
              <c:layout>
                <c:manualLayout>
                  <c:x val="6.44122383252818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1E7-4338-9A6E-7A48864C96B6}"/>
                </c:ext>
              </c:extLst>
            </c:dLbl>
            <c:dLbl>
              <c:idx val="2"/>
              <c:layout>
                <c:manualLayout>
                  <c:x val="8.5882984433708672E-3"/>
                  <c:y val="-6.53587220946480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1E7-4338-9A6E-7A48864C96B6}"/>
                </c:ext>
              </c:extLst>
            </c:dLbl>
            <c:dLbl>
              <c:idx val="3"/>
              <c:layout>
                <c:manualLayout>
                  <c:x val="8.5882984433709071E-3"/>
                  <c:y val="-6.535872209464808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1E7-4338-9A6E-7A48864C96B6}"/>
                </c:ext>
              </c:extLst>
            </c:dLbl>
            <c:dLbl>
              <c:idx val="5"/>
              <c:layout>
                <c:manualLayout>
                  <c:x val="1.073537305421355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1E7-4338-9A6E-7A48864C96B6}"/>
                </c:ext>
              </c:extLst>
            </c:dLbl>
            <c:dLbl>
              <c:idx val="6"/>
              <c:layout>
                <c:manualLayout>
                  <c:x val="6.44122383252818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1E7-4338-9A6E-7A48864C96B6}"/>
                </c:ext>
              </c:extLst>
            </c:dLbl>
            <c:dLbl>
              <c:idx val="7"/>
              <c:layout>
                <c:manualLayout>
                  <c:x val="6.44122383252818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1E7-4338-9A6E-7A48864C96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t" anchorCtr="0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Лист1!$B$4:$J$4</c:f>
              <c:numCache>
                <c:formatCode>General</c:formatCode>
                <c:ptCount val="8"/>
                <c:pt idx="0">
                  <c:v>456</c:v>
                </c:pt>
                <c:pt idx="1">
                  <c:v>45</c:v>
                </c:pt>
                <c:pt idx="2">
                  <c:v>18</c:v>
                </c:pt>
                <c:pt idx="3">
                  <c:v>276</c:v>
                </c:pt>
                <c:pt idx="4">
                  <c:v>1633</c:v>
                </c:pt>
                <c:pt idx="5">
                  <c:v>748</c:v>
                </c:pt>
                <c:pt idx="6">
                  <c:v>172</c:v>
                </c:pt>
                <c:pt idx="7">
                  <c:v>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1E7-4338-9A6E-7A48864C96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09601071"/>
        <c:axId val="409596495"/>
        <c:axId val="0"/>
      </c:bar3DChart>
      <c:catAx>
        <c:axId val="409601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09596495"/>
        <c:crosses val="autoZero"/>
        <c:auto val="1"/>
        <c:lblAlgn val="ctr"/>
        <c:lblOffset val="100"/>
        <c:noMultiLvlLbl val="0"/>
      </c:catAx>
      <c:valAx>
        <c:axId val="409596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096010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i="0" baseline="0" dirty="0">
                <a:effectLst/>
              </a:rPr>
              <a:t>Результаты периодического осмотра частными учреждениями здравоохранения</a:t>
            </a:r>
            <a:endParaRPr lang="ru-RU" sz="2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Лист1!$B$2:$I$2</c:f>
              <c:numCache>
                <c:formatCode>General</c:formatCode>
                <c:ptCount val="8"/>
                <c:pt idx="0">
                  <c:v>878</c:v>
                </c:pt>
                <c:pt idx="2">
                  <c:v>4480</c:v>
                </c:pt>
                <c:pt idx="3">
                  <c:v>294</c:v>
                </c:pt>
                <c:pt idx="4">
                  <c:v>2648</c:v>
                </c:pt>
                <c:pt idx="5">
                  <c:v>2805</c:v>
                </c:pt>
                <c:pt idx="6">
                  <c:v>5229</c:v>
                </c:pt>
                <c:pt idx="7">
                  <c:v>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08-4984-A002-918423A9D21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4.246284501061571E-3"/>
                  <c:y val="-3.57928964223912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308-4984-A002-918423A9D214}"/>
                </c:ext>
              </c:extLst>
            </c:dLbl>
            <c:dLbl>
              <c:idx val="3"/>
              <c:layout>
                <c:manualLayout>
                  <c:x val="2.1231422505307855E-3"/>
                  <c:y val="-3.57928964223912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308-4984-A002-918423A9D214}"/>
                </c:ext>
              </c:extLst>
            </c:dLbl>
            <c:dLbl>
              <c:idx val="5"/>
              <c:layout>
                <c:manualLayout>
                  <c:x val="8.4925690021232202E-3"/>
                  <c:y val="-1.5618898867629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308-4984-A002-918423A9D214}"/>
                </c:ext>
              </c:extLst>
            </c:dLbl>
            <c:dLbl>
              <c:idx val="6"/>
              <c:layout>
                <c:manualLayout>
                  <c:x val="4.246284501061571E-3"/>
                  <c:y val="-3.123779773525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308-4984-A002-918423A9D214}"/>
                </c:ext>
              </c:extLst>
            </c:dLbl>
            <c:dLbl>
              <c:idx val="7"/>
              <c:layout>
                <c:manualLayout>
                  <c:x val="0"/>
                  <c:y val="-1.5618898867629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308-4984-A002-918423A9D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Лист1!$B$3:$I$3</c:f>
              <c:numCache>
                <c:formatCode>General</c:formatCode>
                <c:ptCount val="8"/>
                <c:pt idx="0">
                  <c:v>878</c:v>
                </c:pt>
                <c:pt idx="1">
                  <c:v>443</c:v>
                </c:pt>
                <c:pt idx="2">
                  <c:v>203</c:v>
                </c:pt>
                <c:pt idx="3">
                  <c:v>294</c:v>
                </c:pt>
                <c:pt idx="5">
                  <c:v>648</c:v>
                </c:pt>
                <c:pt idx="6">
                  <c:v>40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08-4984-A002-918423A9D21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49256900212314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308-4984-A002-918423A9D214}"/>
                </c:ext>
              </c:extLst>
            </c:dLbl>
            <c:dLbl>
              <c:idx val="1"/>
              <c:layout>
                <c:manualLayout>
                  <c:x val="6.369426751592357E-3"/>
                  <c:y val="-3.90472471690752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308-4984-A002-918423A9D214}"/>
                </c:ext>
              </c:extLst>
            </c:dLbl>
            <c:dLbl>
              <c:idx val="2"/>
              <c:layout>
                <c:manualLayout>
                  <c:x val="6.369426751592357E-3"/>
                  <c:y val="3.57928964223912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308-4984-A002-918423A9D214}"/>
                </c:ext>
              </c:extLst>
            </c:dLbl>
            <c:dLbl>
              <c:idx val="3"/>
              <c:layout>
                <c:manualLayout>
                  <c:x val="8.4925690021231421E-3"/>
                  <c:y val="-3.57928964223912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8308-4984-A002-918423A9D214}"/>
                </c:ext>
              </c:extLst>
            </c:dLbl>
            <c:dLbl>
              <c:idx val="5"/>
              <c:layout>
                <c:manualLayout>
                  <c:x val="1.0615711252653849E-2"/>
                  <c:y val="-3.9047247169074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308-4984-A002-918423A9D214}"/>
                </c:ext>
              </c:extLst>
            </c:dLbl>
            <c:dLbl>
              <c:idx val="6"/>
              <c:layout>
                <c:manualLayout>
                  <c:x val="8.4925690021231421E-3"/>
                  <c:y val="-3.90472471690745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308-4984-A002-918423A9D2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Лист1!$B$1:$I$1</c:f>
              <c:strCache>
                <c:ptCount val="8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РЖД-медицина</c:v>
                </c:pt>
                <c:pt idx="7">
                  <c:v>Неврология для всех</c:v>
                </c:pt>
              </c:strCache>
            </c:strRef>
          </c:cat>
          <c:val>
            <c:numRef>
              <c:f>Лист1!$B$4:$I$4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185</c:v>
                </c:pt>
                <c:pt idx="3">
                  <c:v>174</c:v>
                </c:pt>
                <c:pt idx="4">
                  <c:v>2123</c:v>
                </c:pt>
                <c:pt idx="5">
                  <c:v>1101</c:v>
                </c:pt>
                <c:pt idx="6">
                  <c:v>968</c:v>
                </c:pt>
                <c:pt idx="7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308-4984-A002-918423A9D2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20525888"/>
        <c:axId val="1720539200"/>
        <c:axId val="0"/>
      </c:bar3DChart>
      <c:catAx>
        <c:axId val="172052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20539200"/>
        <c:crosses val="autoZero"/>
        <c:auto val="1"/>
        <c:lblAlgn val="ctr"/>
        <c:lblOffset val="100"/>
        <c:noMultiLvlLbl val="0"/>
      </c:catAx>
      <c:valAx>
        <c:axId val="172053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2052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i="0" baseline="0" dirty="0">
                <a:effectLst/>
              </a:rPr>
              <a:t>Результаты итогового осмотра частными учреждениями здравоохранения</a:t>
            </a:r>
            <a:endParaRPr lang="ru-RU" sz="2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148043994500687E-2"/>
          <c:y val="0.11286977634397895"/>
          <c:w val="0.92002655918010245"/>
          <c:h val="0.557768266468952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9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ООО Здоровье</c:v>
                </c:pt>
                <c:pt idx="7">
                  <c:v>РЖД-медицина</c:v>
                </c:pt>
                <c:pt idx="8">
                  <c:v>Неврология для всех</c:v>
                </c:pt>
              </c:strCache>
            </c:strRef>
          </c:cat>
          <c:val>
            <c:numRef>
              <c:f>Лист1!$B$2:$J$2</c:f>
              <c:numCache>
                <c:formatCode>General</c:formatCode>
                <c:ptCount val="9"/>
                <c:pt idx="0">
                  <c:v>4640</c:v>
                </c:pt>
                <c:pt idx="1">
                  <c:v>0</c:v>
                </c:pt>
                <c:pt idx="2">
                  <c:v>5923</c:v>
                </c:pt>
                <c:pt idx="3">
                  <c:v>1780</c:v>
                </c:pt>
                <c:pt idx="4">
                  <c:v>4664</c:v>
                </c:pt>
                <c:pt idx="5">
                  <c:v>4927</c:v>
                </c:pt>
                <c:pt idx="7">
                  <c:v>7373</c:v>
                </c:pt>
                <c:pt idx="8">
                  <c:v>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E-43A8-AE28-9BBDA159945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9523809523809521E-3"/>
                  <c:y val="-3.7195462153617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7DE-43A8-AE28-9BBDA159945D}"/>
                </c:ext>
              </c:extLst>
            </c:dLbl>
            <c:dLbl>
              <c:idx val="1"/>
              <c:layout>
                <c:manualLayout>
                  <c:x val="1.984126984126984E-3"/>
                  <c:y val="-3.7195462153617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7DE-43A8-AE28-9BBDA159945D}"/>
                </c:ext>
              </c:extLst>
            </c:dLbl>
            <c:dLbl>
              <c:idx val="2"/>
              <c:layout>
                <c:manualLayout>
                  <c:x val="5.95238095238095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7DE-43A8-AE28-9BBDA159945D}"/>
                </c:ext>
              </c:extLst>
            </c:dLbl>
            <c:dLbl>
              <c:idx val="4"/>
              <c:layout>
                <c:manualLayout>
                  <c:x val="1.9841269841269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7DE-43A8-AE28-9BBDA159945D}"/>
                </c:ext>
              </c:extLst>
            </c:dLbl>
            <c:dLbl>
              <c:idx val="5"/>
              <c:layout>
                <c:manualLayout>
                  <c:x val="3.9682539682538232E-3"/>
                  <c:y val="-6.81908928679516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7DE-43A8-AE28-9BBDA159945D}"/>
                </c:ext>
              </c:extLst>
            </c:dLbl>
            <c:dLbl>
              <c:idx val="7"/>
              <c:layout>
                <c:manualLayout>
                  <c:x val="1.984126984126984E-3"/>
                  <c:y val="-1.1158638646085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7DE-43A8-AE28-9BBDA159945D}"/>
                </c:ext>
              </c:extLst>
            </c:dLbl>
            <c:dLbl>
              <c:idx val="8"/>
              <c:layout>
                <c:manualLayout>
                  <c:x val="5.9523809523809521E-3"/>
                  <c:y val="-1.1158638646085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7DE-43A8-AE28-9BBDA15994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9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ООО Здоровье</c:v>
                </c:pt>
                <c:pt idx="7">
                  <c:v>РЖД-медицина</c:v>
                </c:pt>
                <c:pt idx="8">
                  <c:v>Неврология для всех</c:v>
                </c:pt>
              </c:strCache>
            </c:strRef>
          </c:cat>
          <c:val>
            <c:numRef>
              <c:f>Лист1!$B$3:$J$3</c:f>
              <c:numCache>
                <c:formatCode>General</c:formatCode>
                <c:ptCount val="9"/>
                <c:pt idx="0">
                  <c:v>4177</c:v>
                </c:pt>
                <c:pt idx="1">
                  <c:v>913</c:v>
                </c:pt>
                <c:pt idx="2">
                  <c:v>203</c:v>
                </c:pt>
                <c:pt idx="3">
                  <c:v>1780</c:v>
                </c:pt>
                <c:pt idx="4">
                  <c:v>0</c:v>
                </c:pt>
                <c:pt idx="5">
                  <c:v>1295</c:v>
                </c:pt>
                <c:pt idx="7">
                  <c:v>40</c:v>
                </c:pt>
                <c:pt idx="8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DE-43A8-AE28-9BBDA159945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9365079365079361E-3"/>
                  <c:y val="-3.7195462153617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7DE-43A8-AE28-9BBDA159945D}"/>
                </c:ext>
              </c:extLst>
            </c:dLbl>
            <c:dLbl>
              <c:idx val="1"/>
              <c:layout>
                <c:manualLayout>
                  <c:x val="7.93650793650793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07DE-43A8-AE28-9BBDA159945D}"/>
                </c:ext>
              </c:extLst>
            </c:dLbl>
            <c:dLbl>
              <c:idx val="2"/>
              <c:layout>
                <c:manualLayout>
                  <c:x val="5.95238095238095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07DE-43A8-AE28-9BBDA159945D}"/>
                </c:ext>
              </c:extLst>
            </c:dLbl>
            <c:dLbl>
              <c:idx val="3"/>
              <c:layout>
                <c:manualLayout>
                  <c:x val="5.952380952380952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07DE-43A8-AE28-9BBDA159945D}"/>
                </c:ext>
              </c:extLst>
            </c:dLbl>
            <c:dLbl>
              <c:idx val="5"/>
              <c:layout>
                <c:manualLayout>
                  <c:x val="7.9365079365079361E-3"/>
                  <c:y val="-3.409544643397580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7DE-43A8-AE28-9BBDA15994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Лист1!$B$1:$J$1</c:f>
              <c:strCache>
                <c:ptCount val="9"/>
                <c:pt idx="0">
                  <c:v>Евромед</c:v>
                </c:pt>
                <c:pt idx="1">
                  <c:v>Академия здоровья</c:v>
                </c:pt>
                <c:pt idx="2">
                  <c:v>ЧУЗ Газпром</c:v>
                </c:pt>
                <c:pt idx="3">
                  <c:v>ЦКБ</c:v>
                </c:pt>
                <c:pt idx="4">
                  <c:v>Доктор САШ</c:v>
                </c:pt>
                <c:pt idx="5">
                  <c:v>Ультрамед</c:v>
                </c:pt>
                <c:pt idx="6">
                  <c:v>ООО Здоровье</c:v>
                </c:pt>
                <c:pt idx="7">
                  <c:v>РЖД-медицина</c:v>
                </c:pt>
                <c:pt idx="8">
                  <c:v>Неврология для всех</c:v>
                </c:pt>
              </c:strCache>
            </c:strRef>
          </c:cat>
          <c:val>
            <c:numRef>
              <c:f>Лист1!$B$4:$J$4</c:f>
              <c:numCache>
                <c:formatCode>General</c:formatCode>
                <c:ptCount val="9"/>
                <c:pt idx="0">
                  <c:v>456</c:v>
                </c:pt>
                <c:pt idx="1">
                  <c:v>51</c:v>
                </c:pt>
                <c:pt idx="2">
                  <c:v>203</c:v>
                </c:pt>
                <c:pt idx="3">
                  <c:v>450</c:v>
                </c:pt>
                <c:pt idx="4">
                  <c:v>3756</c:v>
                </c:pt>
                <c:pt idx="5">
                  <c:v>1849</c:v>
                </c:pt>
                <c:pt idx="7">
                  <c:v>1140</c:v>
                </c:pt>
                <c:pt idx="8">
                  <c:v>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7DE-43A8-AE28-9BBDA15994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42415536"/>
        <c:axId val="2142401392"/>
        <c:axId val="0"/>
      </c:bar3DChart>
      <c:catAx>
        <c:axId val="214241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42401392"/>
        <c:crosses val="autoZero"/>
        <c:auto val="1"/>
        <c:lblAlgn val="ctr"/>
        <c:lblOffset val="100"/>
        <c:noMultiLvlLbl val="0"/>
      </c:catAx>
      <c:valAx>
        <c:axId val="214240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42415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684692619952951"/>
          <c:y val="0.80308684430347976"/>
          <c:w val="0.72630606077839022"/>
          <c:h val="0.184745011100637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Работники организаций с классом условий труда 3.1 и выше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4626628063959782E-2"/>
          <c:y val="0.11281385281385282"/>
          <c:w val="0.90356960583098567"/>
          <c:h val="0.690789333151537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'[Итоговое ПМО — копия.xlsx]СВОД'!$A$4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7750247770069358E-2"/>
                  <c:y val="-5.77200577200579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0F9-43E5-811A-B873514A357A}"/>
                </c:ext>
              </c:extLst>
            </c:dLbl>
            <c:dLbl>
              <c:idx val="2"/>
              <c:layout>
                <c:manualLayout>
                  <c:x val="2.1803766105054474E-2"/>
                  <c:y val="-2.88600288600288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0F9-43E5-811A-B873514A357A}"/>
                </c:ext>
              </c:extLst>
            </c:dLbl>
            <c:dLbl>
              <c:idx val="5"/>
              <c:layout>
                <c:manualLayout>
                  <c:x val="1.982160555004955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0F9-43E5-811A-B873514A357A}"/>
                </c:ext>
              </c:extLst>
            </c:dLbl>
            <c:dLbl>
              <c:idx val="7"/>
              <c:layout>
                <c:manualLayout>
                  <c:x val="1.783944499504459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0F9-43E5-811A-B873514A35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'[Итоговое ПМО — копия.xlsx]СВОД'!$B$1:$P$2</c:f>
              <c:multiLvlStrCache>
                <c:ptCount val="15"/>
                <c:lvl>
                  <c:pt idx="0">
                    <c:v>Свод</c:v>
                  </c:pt>
                  <c:pt idx="1">
                    <c:v>ЦРБ</c:v>
                  </c:pt>
                  <c:pt idx="2">
                    <c:v>Город</c:v>
                  </c:pt>
                  <c:pt idx="3">
                    <c:v>Ведомства</c:v>
                  </c:pt>
                  <c:pt idx="4">
                    <c:v>Частные</c:v>
                  </c:pt>
                  <c:pt idx="5">
                    <c:v>Свод</c:v>
                  </c:pt>
                  <c:pt idx="6">
                    <c:v>ЦРБ</c:v>
                  </c:pt>
                  <c:pt idx="7">
                    <c:v>Город</c:v>
                  </c:pt>
                  <c:pt idx="8">
                    <c:v>Ведомства</c:v>
                  </c:pt>
                  <c:pt idx="9">
                    <c:v>Частные</c:v>
                  </c:pt>
                  <c:pt idx="10">
                    <c:v>Свод</c:v>
                  </c:pt>
                  <c:pt idx="11">
                    <c:v>ЦРБ</c:v>
                  </c:pt>
                  <c:pt idx="12">
                    <c:v>Город</c:v>
                  </c:pt>
                  <c:pt idx="13">
                    <c:v>Ведомства</c:v>
                  </c:pt>
                  <c:pt idx="14">
                    <c:v>Частные</c:v>
                  </c:pt>
                </c:lvl>
                <c:lvl>
                  <c:pt idx="0">
                    <c:v>ИТОГО</c:v>
                  </c:pt>
                  <c:pt idx="5">
                    <c:v>Периодические</c:v>
                  </c:pt>
                  <c:pt idx="10">
                    <c:v>Предварительные</c:v>
                  </c:pt>
                </c:lvl>
              </c:multiLvlStrCache>
            </c:multiLvlStrRef>
          </c:cat>
          <c:val>
            <c:numRef>
              <c:f>'[Итоговое ПМО — копия.xlsx]СВОД'!$B$4:$P$4</c:f>
              <c:numCache>
                <c:formatCode>General</c:formatCode>
                <c:ptCount val="15"/>
                <c:pt idx="0" formatCode="0">
                  <c:v>42335</c:v>
                </c:pt>
                <c:pt idx="1">
                  <c:v>6798</c:v>
                </c:pt>
                <c:pt idx="2">
                  <c:v>18264</c:v>
                </c:pt>
                <c:pt idx="3">
                  <c:v>8830</c:v>
                </c:pt>
                <c:pt idx="4">
                  <c:v>8443</c:v>
                </c:pt>
                <c:pt idx="5">
                  <c:v>25159</c:v>
                </c:pt>
                <c:pt idx="6">
                  <c:v>4194</c:v>
                </c:pt>
                <c:pt idx="7">
                  <c:v>13247</c:v>
                </c:pt>
                <c:pt idx="8">
                  <c:v>5205</c:v>
                </c:pt>
                <c:pt idx="9">
                  <c:v>2513</c:v>
                </c:pt>
                <c:pt idx="10">
                  <c:v>17176</c:v>
                </c:pt>
                <c:pt idx="11">
                  <c:v>2604</c:v>
                </c:pt>
                <c:pt idx="12">
                  <c:v>5017</c:v>
                </c:pt>
                <c:pt idx="13">
                  <c:v>3625</c:v>
                </c:pt>
                <c:pt idx="14">
                  <c:v>5930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F9-43E5-811A-B873514A35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2849152"/>
        <c:axId val="352849568"/>
      </c:barChart>
      <c:catAx>
        <c:axId val="35284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2849568"/>
        <c:crosses val="autoZero"/>
        <c:auto val="1"/>
        <c:lblAlgn val="ctr"/>
        <c:lblOffset val="100"/>
        <c:noMultiLvlLbl val="0"/>
      </c:catAx>
      <c:valAx>
        <c:axId val="35284956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2849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Осмотрено работников  декретированной группы профессий (</a:t>
            </a:r>
            <a:r>
              <a:rPr lang="ru-RU" sz="2400" b="1" dirty="0" err="1"/>
              <a:t>пп</a:t>
            </a:r>
            <a:r>
              <a:rPr lang="ru-RU" sz="2400" b="1" dirty="0"/>
              <a:t> 23-27 приказа 29н)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'[Итоговое ПМО — копия.xlsx]СВОД'!$A$3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'[Итоговое ПМО — копия.xlsx]СВОД'!$B$1:$P$2</c:f>
              <c:multiLvlStrCache>
                <c:ptCount val="15"/>
                <c:lvl>
                  <c:pt idx="0">
                    <c:v>Свод</c:v>
                  </c:pt>
                  <c:pt idx="1">
                    <c:v>ЦРБ</c:v>
                  </c:pt>
                  <c:pt idx="2">
                    <c:v>Город</c:v>
                  </c:pt>
                  <c:pt idx="3">
                    <c:v>Ведомства</c:v>
                  </c:pt>
                  <c:pt idx="4">
                    <c:v>Частные</c:v>
                  </c:pt>
                  <c:pt idx="5">
                    <c:v>Свод</c:v>
                  </c:pt>
                  <c:pt idx="6">
                    <c:v>ЦРБ</c:v>
                  </c:pt>
                  <c:pt idx="7">
                    <c:v>Город</c:v>
                  </c:pt>
                  <c:pt idx="8">
                    <c:v>Ведомства</c:v>
                  </c:pt>
                  <c:pt idx="9">
                    <c:v>Частные</c:v>
                  </c:pt>
                  <c:pt idx="10">
                    <c:v>Свод</c:v>
                  </c:pt>
                  <c:pt idx="11">
                    <c:v>ЦРБ</c:v>
                  </c:pt>
                  <c:pt idx="12">
                    <c:v>Город</c:v>
                  </c:pt>
                  <c:pt idx="13">
                    <c:v>Ведомства</c:v>
                  </c:pt>
                  <c:pt idx="14">
                    <c:v>Частные</c:v>
                  </c:pt>
                </c:lvl>
                <c:lvl>
                  <c:pt idx="0">
                    <c:v>ИТОГО</c:v>
                  </c:pt>
                  <c:pt idx="5">
                    <c:v>Периодические</c:v>
                  </c:pt>
                  <c:pt idx="10">
                    <c:v>Предварительные</c:v>
                  </c:pt>
                </c:lvl>
              </c:multiLvlStrCache>
            </c:multiLvlStrRef>
          </c:cat>
          <c:val>
            <c:numRef>
              <c:f>'[Итоговое ПМО — копия.xlsx]СВОД'!$B$3:$P$3</c:f>
              <c:numCache>
                <c:formatCode>General</c:formatCode>
                <c:ptCount val="15"/>
                <c:pt idx="0" formatCode="0">
                  <c:v>28859</c:v>
                </c:pt>
                <c:pt idx="1">
                  <c:v>9264</c:v>
                </c:pt>
                <c:pt idx="2">
                  <c:v>6478</c:v>
                </c:pt>
                <c:pt idx="3">
                  <c:v>4829</c:v>
                </c:pt>
                <c:pt idx="4">
                  <c:v>8288</c:v>
                </c:pt>
                <c:pt idx="5">
                  <c:v>21527</c:v>
                </c:pt>
                <c:pt idx="6">
                  <c:v>7147</c:v>
                </c:pt>
                <c:pt idx="7">
                  <c:v>5900</c:v>
                </c:pt>
                <c:pt idx="8">
                  <c:v>3807</c:v>
                </c:pt>
                <c:pt idx="9">
                  <c:v>4673</c:v>
                </c:pt>
                <c:pt idx="10">
                  <c:v>7332</c:v>
                </c:pt>
                <c:pt idx="11">
                  <c:v>2117</c:v>
                </c:pt>
                <c:pt idx="12">
                  <c:v>578</c:v>
                </c:pt>
                <c:pt idx="13">
                  <c:v>1022</c:v>
                </c:pt>
                <c:pt idx="14">
                  <c:v>3615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E6-4984-A6E5-B87B116094C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86519663"/>
        <c:axId val="1486526319"/>
      </c:barChart>
      <c:catAx>
        <c:axId val="1486519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86526319"/>
        <c:crosses val="autoZero"/>
        <c:auto val="1"/>
        <c:lblAlgn val="ctr"/>
        <c:lblOffset val="100"/>
        <c:noMultiLvlLbl val="0"/>
      </c:catAx>
      <c:valAx>
        <c:axId val="1486526319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865196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Количество лиц осмотренных ПМО на одно</a:t>
            </a:r>
            <a:r>
              <a:rPr lang="ru-RU" sz="2400" b="1" baseline="0" dirty="0"/>
              <a:t> учреждение</a:t>
            </a:r>
            <a:endParaRPr lang="ru-RU" sz="24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Лист1!$A$9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Лист1!$B$8:$F$8</c:f>
              <c:strCache>
                <c:ptCount val="5"/>
                <c:pt idx="0">
                  <c:v>Средний показатель</c:v>
                </c:pt>
                <c:pt idx="1">
                  <c:v>Город</c:v>
                </c:pt>
                <c:pt idx="2">
                  <c:v>ЦРБ</c:v>
                </c:pt>
                <c:pt idx="3">
                  <c:v>Ведомства</c:v>
                </c:pt>
                <c:pt idx="4">
                  <c:v>ЧУЗ</c:v>
                </c:pt>
              </c:strCache>
            </c:strRef>
          </c:cat>
          <c:val>
            <c:numRef>
              <c:f>Лист1!$B$9:$F$9</c:f>
              <c:numCache>
                <c:formatCode>General</c:formatCode>
                <c:ptCount val="5"/>
                <c:pt idx="0">
                  <c:v>1766</c:v>
                </c:pt>
                <c:pt idx="1">
                  <c:v>1727</c:v>
                </c:pt>
                <c:pt idx="2">
                  <c:v>737</c:v>
                </c:pt>
                <c:pt idx="3">
                  <c:v>2561</c:v>
                </c:pt>
                <c:pt idx="4">
                  <c:v>4308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1A-4F04-AFEB-9DF23726FF31}"/>
            </c:ext>
          </c:extLst>
        </c:ser>
        <c:ser>
          <c:idx val="1"/>
          <c:order val="1"/>
          <c:tx>
            <c:strRef>
              <c:f>Лист1!$A$10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0734892195566355E-3"/>
                  <c:y val="-1.92400192400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A1A-4F04-AFEB-9DF23726FF31}"/>
                </c:ext>
              </c:extLst>
            </c:dLbl>
            <c:dLbl>
              <c:idx val="1"/>
              <c:layout>
                <c:manualLayout>
                  <c:x val="1.4171474845632149E-2"/>
                  <c:y val="-2.2446689113355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A1A-4F04-AFEB-9DF23726FF31}"/>
                </c:ext>
              </c:extLst>
            </c:dLbl>
            <c:dLbl>
              <c:idx val="2"/>
              <c:layout>
                <c:manualLayout>
                  <c:x val="4.0489928130376827E-3"/>
                  <c:y val="-2.2446689113355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A1A-4F04-AFEB-9DF23726FF31}"/>
                </c:ext>
              </c:extLst>
            </c:dLbl>
            <c:dLbl>
              <c:idx val="3"/>
              <c:layout>
                <c:manualLayout>
                  <c:x val="1.4171474845632149E-2"/>
                  <c:y val="-1.924001924001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A1A-4F04-AFEB-9DF23726FF31}"/>
                </c:ext>
              </c:extLst>
            </c:dLbl>
            <c:dLbl>
              <c:idx val="4"/>
              <c:layout>
                <c:manualLayout>
                  <c:x val="1.0122482032594393E-2"/>
                  <c:y val="-3.5273368606702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A1A-4F04-AFEB-9DF23726FF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Лист1!$B$8:$F$8</c:f>
              <c:strCache>
                <c:ptCount val="5"/>
                <c:pt idx="0">
                  <c:v>Средний показатель</c:v>
                </c:pt>
                <c:pt idx="1">
                  <c:v>Город</c:v>
                </c:pt>
                <c:pt idx="2">
                  <c:v>ЦРБ</c:v>
                </c:pt>
                <c:pt idx="3">
                  <c:v>Ведомства</c:v>
                </c:pt>
                <c:pt idx="4">
                  <c:v>ЧУЗ</c:v>
                </c:pt>
              </c:strCache>
            </c:strRef>
          </c:cat>
          <c:val>
            <c:numRef>
              <c:f>Лист1!$B$10:$F$10</c:f>
              <c:numCache>
                <c:formatCode>General</c:formatCode>
                <c:ptCount val="5"/>
                <c:pt idx="0">
                  <c:v>784</c:v>
                </c:pt>
                <c:pt idx="1">
                  <c:v>1015</c:v>
                </c:pt>
                <c:pt idx="2">
                  <c:v>309</c:v>
                </c:pt>
                <c:pt idx="3">
                  <c:v>1261</c:v>
                </c:pt>
                <c:pt idx="4">
                  <c:v>1206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A-4F04-AFEB-9DF23726FF31}"/>
            </c:ext>
          </c:extLst>
        </c:ser>
        <c:ser>
          <c:idx val="2"/>
          <c:order val="2"/>
          <c:tx>
            <c:strRef>
              <c:f>Лист1!$A$11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122482032594393E-2"/>
                  <c:y val="-1.9240019240019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A1A-4F04-AFEB-9DF23726FF31}"/>
                </c:ext>
              </c:extLst>
            </c:dLbl>
            <c:dLbl>
              <c:idx val="1"/>
              <c:layout>
                <c:manualLayout>
                  <c:x val="1.2146978439113271E-2"/>
                  <c:y val="-1.60333493666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A1A-4F04-AFEB-9DF23726FF31}"/>
                </c:ext>
              </c:extLst>
            </c:dLbl>
            <c:dLbl>
              <c:idx val="2"/>
              <c:layout>
                <c:manualLayout>
                  <c:x val="8.09798562607544E-3"/>
                  <c:y val="-9.62000962000962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A1A-4F04-AFEB-9DF23726FF31}"/>
                </c:ext>
              </c:extLst>
            </c:dLbl>
            <c:dLbl>
              <c:idx val="3"/>
              <c:layout>
                <c:manualLayout>
                  <c:x val="1.2146978439113271E-2"/>
                  <c:y val="-2.24466891133558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A1A-4F04-AFEB-9DF23726FF31}"/>
                </c:ext>
              </c:extLst>
            </c:dLbl>
            <c:dLbl>
              <c:idx val="4"/>
              <c:layout>
                <c:manualLayout>
                  <c:x val="1.6195971252151026E-2"/>
                  <c:y val="-1.9240019240019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A1A-4F04-AFEB-9DF23726FF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Лист1!$B$8:$F$8</c:f>
              <c:strCache>
                <c:ptCount val="5"/>
                <c:pt idx="0">
                  <c:v>Средний показатель</c:v>
                </c:pt>
                <c:pt idx="1">
                  <c:v>Город</c:v>
                </c:pt>
                <c:pt idx="2">
                  <c:v>ЦРБ</c:v>
                </c:pt>
                <c:pt idx="3">
                  <c:v>Ведомства</c:v>
                </c:pt>
                <c:pt idx="4">
                  <c:v>ЧУЗ</c:v>
                </c:pt>
              </c:strCache>
            </c:strRef>
          </c:cat>
          <c:val>
            <c:numRef>
              <c:f>Лист1!$B$11:$F$11</c:f>
              <c:numCache>
                <c:formatCode>General</c:formatCode>
                <c:ptCount val="5"/>
                <c:pt idx="0">
                  <c:v>523</c:v>
                </c:pt>
                <c:pt idx="1">
                  <c:v>360</c:v>
                </c:pt>
                <c:pt idx="2">
                  <c:v>421</c:v>
                </c:pt>
                <c:pt idx="3">
                  <c:v>690</c:v>
                </c:pt>
                <c:pt idx="4">
                  <c:v>1184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A1A-4F04-AFEB-9DF23726FF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86232303"/>
        <c:axId val="1086240623"/>
        <c:axId val="0"/>
      </c:bar3DChart>
      <c:catAx>
        <c:axId val="1086232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86240623"/>
        <c:crosses val="autoZero"/>
        <c:auto val="1"/>
        <c:lblAlgn val="ctr"/>
        <c:lblOffset val="100"/>
        <c:noMultiLvlLbl val="0"/>
      </c:catAx>
      <c:valAx>
        <c:axId val="10862406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86232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предварительного осмотра городскими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690388774716945E-2"/>
          <c:y val="2.2369458905190105E-2"/>
          <c:w val="0.913804234881197"/>
          <c:h val="0.590212818286497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Предварительный!$A$2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Предварительный!$B$1:$S$1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Предварительный!$B$2:$S$2</c:f>
              <c:numCache>
                <c:formatCode>General</c:formatCode>
                <c:ptCount val="18"/>
                <c:pt idx="0">
                  <c:v>381</c:v>
                </c:pt>
                <c:pt idx="1">
                  <c:v>2538</c:v>
                </c:pt>
                <c:pt idx="2">
                  <c:v>667</c:v>
                </c:pt>
                <c:pt idx="3">
                  <c:v>25</c:v>
                </c:pt>
                <c:pt idx="5">
                  <c:v>50</c:v>
                </c:pt>
                <c:pt idx="6">
                  <c:v>26</c:v>
                </c:pt>
                <c:pt idx="7">
                  <c:v>542</c:v>
                </c:pt>
                <c:pt idx="8">
                  <c:v>11</c:v>
                </c:pt>
                <c:pt idx="9">
                  <c:v>459</c:v>
                </c:pt>
                <c:pt idx="10">
                  <c:v>1923</c:v>
                </c:pt>
                <c:pt idx="11">
                  <c:v>15</c:v>
                </c:pt>
                <c:pt idx="12">
                  <c:v>37</c:v>
                </c:pt>
                <c:pt idx="13">
                  <c:v>194</c:v>
                </c:pt>
                <c:pt idx="14">
                  <c:v>71</c:v>
                </c:pt>
                <c:pt idx="16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3-4E64-83FE-8E702A7DCCAC}"/>
            </c:ext>
          </c:extLst>
        </c:ser>
        <c:ser>
          <c:idx val="1"/>
          <c:order val="1"/>
          <c:tx>
            <c:strRef>
              <c:f>Предварительный!$A$3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81620783249321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5D3-4E64-83FE-8E702A7DCCAC}"/>
                </c:ext>
              </c:extLst>
            </c:dLbl>
            <c:dLbl>
              <c:idx val="1"/>
              <c:layout>
                <c:manualLayout>
                  <c:x val="5.8162078324931962E-3"/>
                  <c:y val="-2.61267230262915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5D3-4E64-83FE-8E702A7DCCAC}"/>
                </c:ext>
              </c:extLst>
            </c:dLbl>
            <c:dLbl>
              <c:idx val="9"/>
              <c:layout>
                <c:manualLayout>
                  <c:x val="3.8774718883288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5D3-4E64-83FE-8E702A7DCCAC}"/>
                </c:ext>
              </c:extLst>
            </c:dLbl>
            <c:dLbl>
              <c:idx val="10"/>
              <c:layout>
                <c:manualLayout>
                  <c:x val="7.7549437766575484E-3"/>
                  <c:y val="-2.612672302629156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5D3-4E64-83FE-8E702A7DCCAC}"/>
                </c:ext>
              </c:extLst>
            </c:dLbl>
            <c:dLbl>
              <c:idx val="13"/>
              <c:layout>
                <c:manualLayout>
                  <c:x val="5.8162078324932144E-3"/>
                  <c:y val="-1.1400883568476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5D3-4E64-83FE-8E702A7DCC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Предварительный!$B$1:$S$1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Предварительный!$B$3:$S$3</c:f>
              <c:numCache>
                <c:formatCode>General</c:formatCode>
                <c:ptCount val="18"/>
                <c:pt idx="0">
                  <c:v>214</c:v>
                </c:pt>
                <c:pt idx="1">
                  <c:v>1767</c:v>
                </c:pt>
                <c:pt idx="2">
                  <c:v>600</c:v>
                </c:pt>
                <c:pt idx="3">
                  <c:v>0</c:v>
                </c:pt>
                <c:pt idx="5">
                  <c:v>50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306</c:v>
                </c:pt>
                <c:pt idx="10">
                  <c:v>1878</c:v>
                </c:pt>
                <c:pt idx="11">
                  <c:v>0</c:v>
                </c:pt>
                <c:pt idx="12">
                  <c:v>14</c:v>
                </c:pt>
                <c:pt idx="13">
                  <c:v>101</c:v>
                </c:pt>
                <c:pt idx="14">
                  <c:v>71</c:v>
                </c:pt>
                <c:pt idx="1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D3-4E64-83FE-8E702A7DCCAC}"/>
            </c:ext>
          </c:extLst>
        </c:ser>
        <c:ser>
          <c:idx val="2"/>
          <c:order val="2"/>
          <c:tx>
            <c:strRef>
              <c:f>Предварительный!$A$4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9"/>
              <c:layout>
                <c:manualLayout>
                  <c:x val="5.81620783249321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5D3-4E64-83FE-8E702A7DCCAC}"/>
                </c:ext>
              </c:extLst>
            </c:dLbl>
            <c:dLbl>
              <c:idx val="10"/>
              <c:layout>
                <c:manualLayout>
                  <c:x val="7.7549437766576907E-3"/>
                  <c:y val="-2.85022089211913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5D3-4E64-83FE-8E702A7DCCAC}"/>
                </c:ext>
              </c:extLst>
            </c:dLbl>
            <c:dLbl>
              <c:idx val="13"/>
              <c:layout>
                <c:manualLayout>
                  <c:x val="7.754943776657619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5D3-4E64-83FE-8E702A7DCC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Предварительный!$B$1:$S$1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Предварительный!$B$4:$S$4</c:f>
              <c:numCache>
                <c:formatCode>General</c:formatCode>
                <c:ptCount val="18"/>
                <c:pt idx="0">
                  <c:v>0</c:v>
                </c:pt>
                <c:pt idx="2">
                  <c:v>60</c:v>
                </c:pt>
                <c:pt idx="3">
                  <c:v>25</c:v>
                </c:pt>
                <c:pt idx="5">
                  <c:v>44</c:v>
                </c:pt>
                <c:pt idx="6">
                  <c:v>26</c:v>
                </c:pt>
                <c:pt idx="7">
                  <c:v>12</c:v>
                </c:pt>
                <c:pt idx="8">
                  <c:v>2</c:v>
                </c:pt>
                <c:pt idx="9">
                  <c:v>153</c:v>
                </c:pt>
                <c:pt idx="10">
                  <c:v>45</c:v>
                </c:pt>
                <c:pt idx="11">
                  <c:v>0</c:v>
                </c:pt>
                <c:pt idx="12">
                  <c:v>37</c:v>
                </c:pt>
                <c:pt idx="13">
                  <c:v>93</c:v>
                </c:pt>
                <c:pt idx="14">
                  <c:v>51</c:v>
                </c:pt>
                <c:pt idx="1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5D3-4E64-83FE-8E702A7DCC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77105328"/>
        <c:axId val="977101168"/>
        <c:axId val="0"/>
      </c:bar3DChart>
      <c:catAx>
        <c:axId val="97710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7101168"/>
        <c:crosses val="autoZero"/>
        <c:auto val="1"/>
        <c:lblAlgn val="ctr"/>
        <c:lblOffset val="100"/>
        <c:noMultiLvlLbl val="0"/>
      </c:catAx>
      <c:valAx>
        <c:axId val="97710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7710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961043125928151"/>
          <c:y val="0.79931525394181957"/>
          <c:w val="0.78077904414719146"/>
          <c:h val="0.187610262337285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периодического осмотра городскими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Периодический!$A$2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Периодический!$B$1:$S$1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 Кабанова</c:v>
                </c:pt>
              </c:strCache>
            </c:strRef>
          </c:cat>
          <c:val>
            <c:numRef>
              <c:f>Периодический!$B$2:$S$2</c:f>
              <c:numCache>
                <c:formatCode>General</c:formatCode>
                <c:ptCount val="18"/>
                <c:pt idx="0">
                  <c:v>4517</c:v>
                </c:pt>
                <c:pt idx="1">
                  <c:v>3934</c:v>
                </c:pt>
                <c:pt idx="2">
                  <c:v>1250</c:v>
                </c:pt>
                <c:pt idx="3">
                  <c:v>406</c:v>
                </c:pt>
                <c:pt idx="4">
                  <c:v>301</c:v>
                </c:pt>
                <c:pt idx="5">
                  <c:v>336</c:v>
                </c:pt>
                <c:pt idx="6">
                  <c:v>106</c:v>
                </c:pt>
                <c:pt idx="7">
                  <c:v>1458</c:v>
                </c:pt>
                <c:pt idx="9">
                  <c:v>2572</c:v>
                </c:pt>
                <c:pt idx="10">
                  <c:v>4039</c:v>
                </c:pt>
                <c:pt idx="11">
                  <c:v>1042</c:v>
                </c:pt>
                <c:pt idx="12">
                  <c:v>332</c:v>
                </c:pt>
                <c:pt idx="13">
                  <c:v>1138</c:v>
                </c:pt>
                <c:pt idx="14">
                  <c:v>125</c:v>
                </c:pt>
                <c:pt idx="15">
                  <c:v>1051</c:v>
                </c:pt>
                <c:pt idx="16">
                  <c:v>208</c:v>
                </c:pt>
                <c:pt idx="17">
                  <c:v>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FE-48B7-8385-ADCAA3C0277B}"/>
            </c:ext>
          </c:extLst>
        </c:ser>
        <c:ser>
          <c:idx val="1"/>
          <c:order val="1"/>
          <c:tx>
            <c:strRef>
              <c:f>Периодический!$A$3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7751710654936288E-3"/>
                  <c:y val="-9.7799511002445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EFE-48B7-8385-ADCAA3C0277B}"/>
                </c:ext>
              </c:extLst>
            </c:dLbl>
            <c:dLbl>
              <c:idx val="1"/>
              <c:layout>
                <c:manualLayout>
                  <c:x val="7.8201368523949169E-3"/>
                  <c:y val="-1.3039934800325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EFE-48B7-8385-ADCAA3C0277B}"/>
                </c:ext>
              </c:extLst>
            </c:dLbl>
            <c:dLbl>
              <c:idx val="2"/>
              <c:layout>
                <c:manualLayout>
                  <c:x val="3.9100684261974229E-3"/>
                  <c:y val="-6.51996740016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1EFE-48B7-8385-ADCAA3C0277B}"/>
                </c:ext>
              </c:extLst>
            </c:dLbl>
            <c:dLbl>
              <c:idx val="3"/>
              <c:layout>
                <c:manualLayout>
                  <c:x val="0"/>
                  <c:y val="-1.9559902200489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1EFE-48B7-8385-ADCAA3C0277B}"/>
                </c:ext>
              </c:extLst>
            </c:dLbl>
            <c:dLbl>
              <c:idx val="7"/>
              <c:layout>
                <c:manualLayout>
                  <c:x val="5.8651026392961877E-3"/>
                  <c:y val="-3.25998370008149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1EFE-48B7-8385-ADCAA3C0277B}"/>
                </c:ext>
              </c:extLst>
            </c:dLbl>
            <c:dLbl>
              <c:idx val="9"/>
              <c:layout>
                <c:manualLayout>
                  <c:x val="3.9100684261973865E-3"/>
                  <c:y val="-5.97656774166219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1EFE-48B7-8385-ADCAA3C0277B}"/>
                </c:ext>
              </c:extLst>
            </c:dLbl>
            <c:dLbl>
              <c:idx val="13"/>
              <c:layout>
                <c:manualLayout>
                  <c:x val="3.9100684261974585E-3"/>
                  <c:y val="-6.51996740016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EFE-48B7-8385-ADCAA3C0277B}"/>
                </c:ext>
              </c:extLst>
            </c:dLbl>
            <c:dLbl>
              <c:idx val="17"/>
              <c:layout>
                <c:manualLayout>
                  <c:x val="3.9100684261974585E-3"/>
                  <c:y val="-2.9339853300733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EFE-48B7-8385-ADCAA3C027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Периодический!$B$1:$S$1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 Кабанова</c:v>
                </c:pt>
              </c:strCache>
            </c:strRef>
          </c:cat>
          <c:val>
            <c:numRef>
              <c:f>Периодический!$B$3:$S$3</c:f>
              <c:numCache>
                <c:formatCode>General</c:formatCode>
                <c:ptCount val="18"/>
                <c:pt idx="0">
                  <c:v>2136</c:v>
                </c:pt>
                <c:pt idx="1">
                  <c:v>1799</c:v>
                </c:pt>
                <c:pt idx="2">
                  <c:v>1032</c:v>
                </c:pt>
                <c:pt idx="3">
                  <c:v>16</c:v>
                </c:pt>
                <c:pt idx="4">
                  <c:v>177</c:v>
                </c:pt>
                <c:pt idx="5">
                  <c:v>336</c:v>
                </c:pt>
                <c:pt idx="6">
                  <c:v>9</c:v>
                </c:pt>
                <c:pt idx="7">
                  <c:v>545</c:v>
                </c:pt>
                <c:pt idx="9">
                  <c:v>1367</c:v>
                </c:pt>
                <c:pt idx="10">
                  <c:v>3979</c:v>
                </c:pt>
                <c:pt idx="11">
                  <c:v>0</c:v>
                </c:pt>
                <c:pt idx="12">
                  <c:v>218</c:v>
                </c:pt>
                <c:pt idx="13">
                  <c:v>740</c:v>
                </c:pt>
                <c:pt idx="14">
                  <c:v>125</c:v>
                </c:pt>
                <c:pt idx="16">
                  <c:v>150</c:v>
                </c:pt>
                <c:pt idx="17">
                  <c:v>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EFE-48B7-8385-ADCAA3C0277B}"/>
            </c:ext>
          </c:extLst>
        </c:ser>
        <c:ser>
          <c:idx val="2"/>
          <c:order val="2"/>
          <c:tx>
            <c:strRef>
              <c:f>Периодический!$A$4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5.8651026392961877E-3"/>
                  <c:y val="-1.3039934800326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EFE-48B7-8385-ADCAA3C0277B}"/>
                </c:ext>
              </c:extLst>
            </c:dLbl>
            <c:dLbl>
              <c:idx val="3"/>
              <c:layout>
                <c:manualLayout>
                  <c:x val="5.8651026392961521E-3"/>
                  <c:y val="-5.97656774166219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EFE-48B7-8385-ADCAA3C0277B}"/>
                </c:ext>
              </c:extLst>
            </c:dLbl>
            <c:dLbl>
              <c:idx val="7"/>
              <c:layout>
                <c:manualLayout>
                  <c:x val="1.17302052785923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1EFE-48B7-8385-ADCAA3C0277B}"/>
                </c:ext>
              </c:extLst>
            </c:dLbl>
            <c:dLbl>
              <c:idx val="9"/>
              <c:layout>
                <c:manualLayout>
                  <c:x val="9.775171065493646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1EFE-48B7-8385-ADCAA3C0277B}"/>
                </c:ext>
              </c:extLst>
            </c:dLbl>
            <c:dLbl>
              <c:idx val="10"/>
              <c:layout>
                <c:manualLayout>
                  <c:x val="7.82013685239477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1EFE-48B7-8385-ADCAA3C0277B}"/>
                </c:ext>
              </c:extLst>
            </c:dLbl>
            <c:dLbl>
              <c:idx val="13"/>
              <c:layout>
                <c:manualLayout>
                  <c:x val="7.82013685239491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1EFE-48B7-8385-ADCAA3C0277B}"/>
                </c:ext>
              </c:extLst>
            </c:dLbl>
            <c:dLbl>
              <c:idx val="17"/>
              <c:layout>
                <c:manualLayout>
                  <c:x val="1.3685239491691105E-2"/>
                  <c:y val="-5.97656774166219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1EFE-48B7-8385-ADCAA3C027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Периодический!$B$1:$S$1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 Кабанова</c:v>
                </c:pt>
              </c:strCache>
            </c:strRef>
          </c:cat>
          <c:val>
            <c:numRef>
              <c:f>Периодический!$B$4:$S$4</c:f>
              <c:numCache>
                <c:formatCode>General</c:formatCode>
                <c:ptCount val="18"/>
                <c:pt idx="0">
                  <c:v>0</c:v>
                </c:pt>
                <c:pt idx="2">
                  <c:v>218</c:v>
                </c:pt>
                <c:pt idx="3">
                  <c:v>156</c:v>
                </c:pt>
                <c:pt idx="4">
                  <c:v>301</c:v>
                </c:pt>
                <c:pt idx="5">
                  <c:v>332</c:v>
                </c:pt>
                <c:pt idx="6">
                  <c:v>106</c:v>
                </c:pt>
                <c:pt idx="7">
                  <c:v>482</c:v>
                </c:pt>
                <c:pt idx="9">
                  <c:v>1205</c:v>
                </c:pt>
                <c:pt idx="10">
                  <c:v>60</c:v>
                </c:pt>
                <c:pt idx="11">
                  <c:v>815</c:v>
                </c:pt>
                <c:pt idx="12">
                  <c:v>332</c:v>
                </c:pt>
                <c:pt idx="13">
                  <c:v>398</c:v>
                </c:pt>
                <c:pt idx="14">
                  <c:v>115</c:v>
                </c:pt>
                <c:pt idx="16">
                  <c:v>160</c:v>
                </c:pt>
                <c:pt idx="17">
                  <c:v>1220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EFE-48B7-8385-ADCAA3C027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58552031"/>
        <c:axId val="1758560767"/>
        <c:axId val="0"/>
      </c:bar3DChart>
      <c:catAx>
        <c:axId val="17585520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58560767"/>
        <c:crosses val="autoZero"/>
        <c:auto val="1"/>
        <c:lblAlgn val="ctr"/>
        <c:lblOffset val="100"/>
        <c:noMultiLvlLbl val="0"/>
      </c:catAx>
      <c:valAx>
        <c:axId val="1758560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7585520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итогового осмотра городскими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7"/>
              <c:layout>
                <c:manualLayout>
                  <c:x val="-9.8260784121057283E-3"/>
                  <c:y val="-6.381620931716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E82-48F5-9A12-B10CB9C74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Лист1!$B$2:$S$2</c:f>
              <c:numCache>
                <c:formatCode>General</c:formatCode>
                <c:ptCount val="18"/>
                <c:pt idx="0">
                  <c:v>4898</c:v>
                </c:pt>
                <c:pt idx="1">
                  <c:v>6472</c:v>
                </c:pt>
                <c:pt idx="2">
                  <c:v>1917</c:v>
                </c:pt>
                <c:pt idx="3">
                  <c:v>431</c:v>
                </c:pt>
                <c:pt idx="4">
                  <c:v>301</c:v>
                </c:pt>
                <c:pt idx="5">
                  <c:v>386</c:v>
                </c:pt>
                <c:pt idx="6">
                  <c:v>132</c:v>
                </c:pt>
                <c:pt idx="7">
                  <c:v>2000</c:v>
                </c:pt>
                <c:pt idx="8">
                  <c:v>11</c:v>
                </c:pt>
                <c:pt idx="9">
                  <c:v>3031</c:v>
                </c:pt>
                <c:pt idx="10">
                  <c:v>5962</c:v>
                </c:pt>
                <c:pt idx="11">
                  <c:v>1057</c:v>
                </c:pt>
                <c:pt idx="12">
                  <c:v>369</c:v>
                </c:pt>
                <c:pt idx="13">
                  <c:v>1332</c:v>
                </c:pt>
                <c:pt idx="14">
                  <c:v>196</c:v>
                </c:pt>
                <c:pt idx="15">
                  <c:v>1051</c:v>
                </c:pt>
                <c:pt idx="16">
                  <c:v>248</c:v>
                </c:pt>
                <c:pt idx="17">
                  <c:v>1283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82-48F5-9A12-B10CB9C744C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8956470472634193E-3"/>
                  <c:y val="-9.5724313975750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E82-48F5-9A12-B10CB9C744CD}"/>
                </c:ext>
              </c:extLst>
            </c:dLbl>
            <c:dLbl>
              <c:idx val="1"/>
              <c:layout>
                <c:manualLayout>
                  <c:x val="5.895647047263419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E82-48F5-9A12-B10CB9C744CD}"/>
                </c:ext>
              </c:extLst>
            </c:dLbl>
            <c:dLbl>
              <c:idx val="2"/>
              <c:layout>
                <c:manualLayout>
                  <c:x val="5.89564704726343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E82-48F5-9A12-B10CB9C744CD}"/>
                </c:ext>
              </c:extLst>
            </c:dLbl>
            <c:dLbl>
              <c:idx val="3"/>
              <c:layout>
                <c:manualLayout>
                  <c:x val="0"/>
                  <c:y val="-9.57243139757510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E82-48F5-9A12-B10CB9C744CD}"/>
                </c:ext>
              </c:extLst>
            </c:dLbl>
            <c:dLbl>
              <c:idx val="7"/>
              <c:layout>
                <c:manualLayout>
                  <c:x val="5.8956470472634375E-3"/>
                  <c:y val="-9.57243139757498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E82-48F5-9A12-B10CB9C744CD}"/>
                </c:ext>
              </c:extLst>
            </c:dLbl>
            <c:dLbl>
              <c:idx val="9"/>
              <c:layout>
                <c:manualLayout>
                  <c:x val="5.8956470472634375E-3"/>
                  <c:y val="-9.57243139757498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E82-48F5-9A12-B10CB9C744CD}"/>
                </c:ext>
              </c:extLst>
            </c:dLbl>
            <c:dLbl>
              <c:idx val="10"/>
              <c:layout>
                <c:manualLayout>
                  <c:x val="5.895647047263437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E82-48F5-9A12-B10CB9C744CD}"/>
                </c:ext>
              </c:extLst>
            </c:dLbl>
            <c:dLbl>
              <c:idx val="13"/>
              <c:layout>
                <c:manualLayout>
                  <c:x val="5.8956470472634375E-3"/>
                  <c:y val="-6.381620931716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E82-48F5-9A12-B10CB9C744CD}"/>
                </c:ext>
              </c:extLst>
            </c:dLbl>
            <c:dLbl>
              <c:idx val="17"/>
              <c:layout>
                <c:manualLayout>
                  <c:x val="3.9304313648422916E-3"/>
                  <c:y val="-1.914486279515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7E82-48F5-9A12-B10CB9C74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Лист1!$B$3:$S$3</c:f>
              <c:numCache>
                <c:formatCode>General</c:formatCode>
                <c:ptCount val="18"/>
                <c:pt idx="0">
                  <c:v>2350</c:v>
                </c:pt>
                <c:pt idx="1">
                  <c:v>3566</c:v>
                </c:pt>
                <c:pt idx="2">
                  <c:v>1632</c:v>
                </c:pt>
                <c:pt idx="3">
                  <c:v>16</c:v>
                </c:pt>
                <c:pt idx="4">
                  <c:v>177</c:v>
                </c:pt>
                <c:pt idx="5">
                  <c:v>386</c:v>
                </c:pt>
                <c:pt idx="6">
                  <c:v>9</c:v>
                </c:pt>
                <c:pt idx="7">
                  <c:v>545</c:v>
                </c:pt>
                <c:pt idx="8">
                  <c:v>2</c:v>
                </c:pt>
                <c:pt idx="9">
                  <c:v>1673</c:v>
                </c:pt>
                <c:pt idx="10">
                  <c:v>5857</c:v>
                </c:pt>
                <c:pt idx="11">
                  <c:v>0</c:v>
                </c:pt>
                <c:pt idx="12">
                  <c:v>232</c:v>
                </c:pt>
                <c:pt idx="13">
                  <c:v>841</c:v>
                </c:pt>
                <c:pt idx="14">
                  <c:v>196</c:v>
                </c:pt>
                <c:pt idx="16">
                  <c:v>164</c:v>
                </c:pt>
                <c:pt idx="17">
                  <c:v>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E82-48F5-9A12-B10CB9C744C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8956470472634375E-3"/>
                  <c:y val="-3.1908104658583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7E82-48F5-9A12-B10CB9C744CD}"/>
                </c:ext>
              </c:extLst>
            </c:dLbl>
            <c:dLbl>
              <c:idx val="1"/>
              <c:layout>
                <c:manualLayout>
                  <c:x val="3.9304313648422916E-3"/>
                  <c:y val="-6.381620931716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E82-48F5-9A12-B10CB9C744CD}"/>
                </c:ext>
              </c:extLst>
            </c:dLbl>
            <c:dLbl>
              <c:idx val="2"/>
              <c:layout>
                <c:manualLayout>
                  <c:x val="7.8608627296845833E-3"/>
                  <c:y val="-3.1908104658583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E82-48F5-9A12-B10CB9C744CD}"/>
                </c:ext>
              </c:extLst>
            </c:dLbl>
            <c:dLbl>
              <c:idx val="3"/>
              <c:layout>
                <c:manualLayout>
                  <c:x val="7.8608627296845469E-3"/>
                  <c:y val="-6.381620931716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E82-48F5-9A12-B10CB9C744CD}"/>
                </c:ext>
              </c:extLst>
            </c:dLbl>
            <c:dLbl>
              <c:idx val="7"/>
              <c:layout>
                <c:manualLayout>
                  <c:x val="7.860862729684583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E82-48F5-9A12-B10CB9C744CD}"/>
                </c:ext>
              </c:extLst>
            </c:dLbl>
            <c:dLbl>
              <c:idx val="9"/>
              <c:layout>
                <c:manualLayout>
                  <c:x val="5.8956470472634375E-3"/>
                  <c:y val="3.1908104658583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E82-48F5-9A12-B10CB9C744CD}"/>
                </c:ext>
              </c:extLst>
            </c:dLbl>
            <c:dLbl>
              <c:idx val="10"/>
              <c:layout>
                <c:manualLayout>
                  <c:x val="5.8956470472634375E-3"/>
                  <c:y val="-5.849751610577150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E82-48F5-9A12-B10CB9C744CD}"/>
                </c:ext>
              </c:extLst>
            </c:dLbl>
            <c:dLbl>
              <c:idx val="13"/>
              <c:layout>
                <c:manualLayout>
                  <c:x val="5.8956470472632926E-3"/>
                  <c:y val="-6.3816209317167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E82-48F5-9A12-B10CB9C744CD}"/>
                </c:ext>
              </c:extLst>
            </c:dLbl>
            <c:dLbl>
              <c:idx val="17"/>
              <c:layout>
                <c:manualLayout>
                  <c:x val="1.1791294094526731E-2"/>
                  <c:y val="-6.3816209317166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7E82-48F5-9A12-B10CB9C74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Лист1!$B$1:$S$1</c:f>
              <c:strCache>
                <c:ptCount val="18"/>
                <c:pt idx="0">
                  <c:v>ГП №3
</c:v>
                </c:pt>
                <c:pt idx="1">
                  <c:v>ГП №4
</c:v>
                </c:pt>
                <c:pt idx="2">
                  <c:v>ГП №6
</c:v>
                </c:pt>
                <c:pt idx="3">
                  <c:v>ГП №8
</c:v>
                </c:pt>
                <c:pt idx="4">
                  <c:v>ГП №10
</c:v>
                </c:pt>
                <c:pt idx="5">
                  <c:v>ГП №11
</c:v>
                </c:pt>
                <c:pt idx="6">
                  <c:v>ГП №12
</c:v>
                </c:pt>
                <c:pt idx="7">
                  <c:v>ГП №13
</c:v>
                </c:pt>
                <c:pt idx="8">
                  <c:v>ГП №15
</c:v>
                </c:pt>
                <c:pt idx="9">
                  <c:v>КМСЧ №7</c:v>
                </c:pt>
                <c:pt idx="10">
                  <c:v>КМСЧ №9</c:v>
                </c:pt>
                <c:pt idx="11">
                  <c:v>БСМП №2</c:v>
                </c:pt>
                <c:pt idx="12">
                  <c:v>ГБ№2</c:v>
                </c:pt>
                <c:pt idx="13">
                  <c:v>ГБ№3</c:v>
                </c:pt>
                <c:pt idx="14">
                  <c:v>ГБ№9</c:v>
                </c:pt>
                <c:pt idx="15">
                  <c:v>ГБ№17</c:v>
                </c:pt>
                <c:pt idx="16">
                  <c:v>ГКБ№11</c:v>
                </c:pt>
                <c:pt idx="17">
                  <c:v>ГКБ№1 им.Кабанова</c:v>
                </c:pt>
              </c:strCache>
            </c:strRef>
          </c:cat>
          <c:val>
            <c:numRef>
              <c:f>Лист1!$B$4:$S$4</c:f>
              <c:numCache>
                <c:formatCode>General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278</c:v>
                </c:pt>
                <c:pt idx="3">
                  <c:v>181</c:v>
                </c:pt>
                <c:pt idx="4">
                  <c:v>301</c:v>
                </c:pt>
                <c:pt idx="5">
                  <c:v>376</c:v>
                </c:pt>
                <c:pt idx="6">
                  <c:v>132</c:v>
                </c:pt>
                <c:pt idx="7">
                  <c:v>494</c:v>
                </c:pt>
                <c:pt idx="8">
                  <c:v>2</c:v>
                </c:pt>
                <c:pt idx="9">
                  <c:v>1358</c:v>
                </c:pt>
                <c:pt idx="10">
                  <c:v>105</c:v>
                </c:pt>
                <c:pt idx="11">
                  <c:v>815</c:v>
                </c:pt>
                <c:pt idx="12">
                  <c:v>369</c:v>
                </c:pt>
                <c:pt idx="13">
                  <c:v>491</c:v>
                </c:pt>
                <c:pt idx="14">
                  <c:v>166</c:v>
                </c:pt>
                <c:pt idx="16">
                  <c:v>190</c:v>
                </c:pt>
                <c:pt idx="17">
                  <c:v>1220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E82-48F5-9A12-B10CB9C744C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50805295"/>
        <c:axId val="350808207"/>
        <c:axId val="0"/>
      </c:bar3DChart>
      <c:catAx>
        <c:axId val="350805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0808207"/>
        <c:crosses val="autoZero"/>
        <c:auto val="1"/>
        <c:lblAlgn val="ctr"/>
        <c:lblOffset val="100"/>
        <c:noMultiLvlLbl val="0"/>
      </c:catAx>
      <c:valAx>
        <c:axId val="35080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508052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73598352952588"/>
          <c:y val="0.8338619421704162"/>
          <c:w val="0.7205279468091127"/>
          <c:h val="0.154284609386095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предварительного осмотра районными учреждениями здравоохранения</a:t>
            </a:r>
          </a:p>
        </c:rich>
      </c:tx>
      <c:layout>
        <c:manualLayout>
          <c:xMode val="edge"/>
          <c:yMode val="edge"/>
          <c:x val="0.15408480878562958"/>
          <c:y val="2.107308946605243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9990004997501249E-3"/>
                  <c:y val="-2.3275145469659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C72-4FF1-A14A-D2CE3515E7D2}"/>
                </c:ext>
              </c:extLst>
            </c:dLbl>
            <c:dLbl>
              <c:idx val="3"/>
              <c:layout>
                <c:manualLayout>
                  <c:x val="-3.6647919135529815E-17"/>
                  <c:y val="-1.9950124688279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C72-4FF1-A14A-D2CE3515E7D2}"/>
                </c:ext>
              </c:extLst>
            </c:dLbl>
            <c:dLbl>
              <c:idx val="4"/>
              <c:layout>
                <c:manualLayout>
                  <c:x val="0"/>
                  <c:y val="-2.6600166251039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C72-4FF1-A14A-D2CE3515E7D2}"/>
                </c:ext>
              </c:extLst>
            </c:dLbl>
            <c:dLbl>
              <c:idx val="9"/>
              <c:layout>
                <c:manualLayout>
                  <c:x val="-7.3295838271059631E-17"/>
                  <c:y val="-2.3275145469659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C72-4FF1-A14A-D2CE3515E7D2}"/>
                </c:ext>
              </c:extLst>
            </c:dLbl>
            <c:dLbl>
              <c:idx val="13"/>
              <c:layout>
                <c:manualLayout>
                  <c:x val="-7.3295838271059631E-17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C72-4FF1-A14A-D2CE3515E7D2}"/>
                </c:ext>
              </c:extLst>
            </c:dLbl>
            <c:dLbl>
              <c:idx val="15"/>
              <c:layout>
                <c:manualLayout>
                  <c:x val="0"/>
                  <c:y val="-2.6600166251039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C72-4FF1-A14A-D2CE3515E7D2}"/>
                </c:ext>
              </c:extLst>
            </c:dLbl>
            <c:dLbl>
              <c:idx val="16"/>
              <c:layout>
                <c:manualLayout>
                  <c:x val="-1.4659167654211926E-16"/>
                  <c:y val="-2.9925187032419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C72-4FF1-A14A-D2CE3515E7D2}"/>
                </c:ext>
              </c:extLst>
            </c:dLbl>
            <c:dLbl>
              <c:idx val="18"/>
              <c:layout>
                <c:manualLayout>
                  <c:x val="-1.1994002998500749E-2"/>
                  <c:y val="-1.6625103906899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C72-4FF1-A14A-D2CE3515E7D2}"/>
                </c:ext>
              </c:extLst>
            </c:dLbl>
            <c:dLbl>
              <c:idx val="21"/>
              <c:layout>
                <c:manualLayout>
                  <c:x val="-7.9960019990004995E-3"/>
                  <c:y val="-3.3250207813799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C72-4FF1-A14A-D2CE3515E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Лист1!$B$2:$W$2</c:f>
              <c:numCache>
                <c:formatCode>General</c:formatCode>
                <c:ptCount val="22"/>
                <c:pt idx="0">
                  <c:v>35</c:v>
                </c:pt>
                <c:pt idx="1">
                  <c:v>614</c:v>
                </c:pt>
                <c:pt idx="2">
                  <c:v>479</c:v>
                </c:pt>
                <c:pt idx="3">
                  <c:v>136</c:v>
                </c:pt>
                <c:pt idx="4">
                  <c:v>502</c:v>
                </c:pt>
                <c:pt idx="5">
                  <c:v>520</c:v>
                </c:pt>
                <c:pt idx="6">
                  <c:v>1613</c:v>
                </c:pt>
                <c:pt idx="7">
                  <c:v>107</c:v>
                </c:pt>
                <c:pt idx="8">
                  <c:v>731</c:v>
                </c:pt>
                <c:pt idx="9">
                  <c:v>94</c:v>
                </c:pt>
                <c:pt idx="10">
                  <c:v>26</c:v>
                </c:pt>
                <c:pt idx="11">
                  <c:v>0</c:v>
                </c:pt>
                <c:pt idx="12">
                  <c:v>105</c:v>
                </c:pt>
                <c:pt idx="13">
                  <c:v>299</c:v>
                </c:pt>
                <c:pt idx="14">
                  <c:v>184</c:v>
                </c:pt>
                <c:pt idx="15">
                  <c:v>66</c:v>
                </c:pt>
                <c:pt idx="16">
                  <c:v>29</c:v>
                </c:pt>
                <c:pt idx="17">
                  <c:v>52</c:v>
                </c:pt>
                <c:pt idx="18">
                  <c:v>251</c:v>
                </c:pt>
                <c:pt idx="19">
                  <c:v>580</c:v>
                </c:pt>
                <c:pt idx="20">
                  <c:v>2407</c:v>
                </c:pt>
                <c:pt idx="2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C72-4FF1-A14A-D2CE3515E7D2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5.9970014992503746E-3"/>
                  <c:y val="-1.3300083125519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C72-4FF1-A14A-D2CE3515E7D2}"/>
                </c:ext>
              </c:extLst>
            </c:dLbl>
            <c:dLbl>
              <c:idx val="3"/>
              <c:layout>
                <c:manualLayout>
                  <c:x val="-1.9990004997501617E-3"/>
                  <c:y val="-9.9750623441396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C72-4FF1-A14A-D2CE3515E7D2}"/>
                </c:ext>
              </c:extLst>
            </c:dLbl>
            <c:dLbl>
              <c:idx val="4"/>
              <c:layout>
                <c:manualLayout>
                  <c:x val="1.9990004997501249E-3"/>
                  <c:y val="-3.99002493765586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C72-4FF1-A14A-D2CE3515E7D2}"/>
                </c:ext>
              </c:extLst>
            </c:dLbl>
            <c:dLbl>
              <c:idx val="5"/>
              <c:layout>
                <c:manualLayout>
                  <c:x val="3.9980009995002497E-3"/>
                  <c:y val="-4.9875311720698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C72-4FF1-A14A-D2CE3515E7D2}"/>
                </c:ext>
              </c:extLst>
            </c:dLbl>
            <c:dLbl>
              <c:idx val="6"/>
              <c:layout>
                <c:manualLayout>
                  <c:x val="9.9950024987506252E-3"/>
                  <c:y val="-2.3275145469659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C72-4FF1-A14A-D2CE3515E7D2}"/>
                </c:ext>
              </c:extLst>
            </c:dLbl>
            <c:dLbl>
              <c:idx val="7"/>
              <c:layout>
                <c:manualLayout>
                  <c:x val="3.99800099950024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9C72-4FF1-A14A-D2CE3515E7D2}"/>
                </c:ext>
              </c:extLst>
            </c:dLbl>
            <c:dLbl>
              <c:idx val="8"/>
              <c:layout>
                <c:manualLayout>
                  <c:x val="9.99500249875055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9C72-4FF1-A14A-D2CE3515E7D2}"/>
                </c:ext>
              </c:extLst>
            </c:dLbl>
            <c:dLbl>
              <c:idx val="10"/>
              <c:layout>
                <c:manualLayout>
                  <c:x val="1.9990004997501249E-3"/>
                  <c:y val="-1.6625103906899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9C72-4FF1-A14A-D2CE3515E7D2}"/>
                </c:ext>
              </c:extLst>
            </c:dLbl>
            <c:dLbl>
              <c:idx val="12"/>
              <c:layout>
                <c:manualLayout>
                  <c:x val="5.9970014992503746E-3"/>
                  <c:y val="-3.3250207813799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9C72-4FF1-A14A-D2CE3515E7D2}"/>
                </c:ext>
              </c:extLst>
            </c:dLbl>
            <c:dLbl>
              <c:idx val="13"/>
              <c:layout>
                <c:manualLayout>
                  <c:x val="5.9970014992503018E-3"/>
                  <c:y val="6.09580101331630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9C72-4FF1-A14A-D2CE3515E7D2}"/>
                </c:ext>
              </c:extLst>
            </c:dLbl>
            <c:dLbl>
              <c:idx val="14"/>
              <c:layout>
                <c:manualLayout>
                  <c:x val="3.998000999500249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9C72-4FF1-A14A-D2CE3515E7D2}"/>
                </c:ext>
              </c:extLst>
            </c:dLbl>
            <c:dLbl>
              <c:idx val="16"/>
              <c:layout>
                <c:manualLayout>
                  <c:x val="0"/>
                  <c:y val="-6.6500415627598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9C72-4FF1-A14A-D2CE3515E7D2}"/>
                </c:ext>
              </c:extLst>
            </c:dLbl>
            <c:dLbl>
              <c:idx val="18"/>
              <c:layout>
                <c:manualLayout>
                  <c:x val="0"/>
                  <c:y val="-9.9750623441397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9C72-4FF1-A14A-D2CE3515E7D2}"/>
                </c:ext>
              </c:extLst>
            </c:dLbl>
            <c:dLbl>
              <c:idx val="19"/>
              <c:layout>
                <c:manualLayout>
                  <c:x val="5.9970014992503746E-3"/>
                  <c:y val="-2.6600166251039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9C72-4FF1-A14A-D2CE3515E7D2}"/>
                </c:ext>
              </c:extLst>
            </c:dLbl>
            <c:dLbl>
              <c:idx val="20"/>
              <c:layout>
                <c:manualLayout>
                  <c:x val="7.9960019990004995E-3"/>
                  <c:y val="3.32502078137989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9C72-4FF1-A14A-D2CE3515E7D2}"/>
                </c:ext>
              </c:extLst>
            </c:dLbl>
            <c:dLbl>
              <c:idx val="21"/>
              <c:layout>
                <c:manualLayout>
                  <c:x val="3.9980009995002497E-3"/>
                  <c:y val="-3.3250207813799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9C72-4FF1-A14A-D2CE3515E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Лист1!$B$3:$W$3</c:f>
              <c:numCache>
                <c:formatCode>General</c:formatCode>
                <c:ptCount val="22"/>
                <c:pt idx="0">
                  <c:v>7</c:v>
                </c:pt>
                <c:pt idx="1">
                  <c:v>381</c:v>
                </c:pt>
                <c:pt idx="3">
                  <c:v>21</c:v>
                </c:pt>
                <c:pt idx="4">
                  <c:v>139</c:v>
                </c:pt>
                <c:pt idx="5">
                  <c:v>172</c:v>
                </c:pt>
                <c:pt idx="6">
                  <c:v>930</c:v>
                </c:pt>
                <c:pt idx="7">
                  <c:v>107</c:v>
                </c:pt>
                <c:pt idx="8">
                  <c:v>535</c:v>
                </c:pt>
                <c:pt idx="9">
                  <c:v>30</c:v>
                </c:pt>
                <c:pt idx="10">
                  <c:v>34</c:v>
                </c:pt>
                <c:pt idx="11">
                  <c:v>0</c:v>
                </c:pt>
                <c:pt idx="12">
                  <c:v>198</c:v>
                </c:pt>
                <c:pt idx="13">
                  <c:v>2</c:v>
                </c:pt>
                <c:pt idx="14">
                  <c:v>24</c:v>
                </c:pt>
                <c:pt idx="15">
                  <c:v>66</c:v>
                </c:pt>
                <c:pt idx="16">
                  <c:v>16</c:v>
                </c:pt>
                <c:pt idx="17">
                  <c:v>21</c:v>
                </c:pt>
                <c:pt idx="18">
                  <c:v>121</c:v>
                </c:pt>
                <c:pt idx="19">
                  <c:v>293</c:v>
                </c:pt>
                <c:pt idx="20">
                  <c:v>2407</c:v>
                </c:pt>
                <c:pt idx="2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9C72-4FF1-A14A-D2CE3515E7D2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990004997501249E-3"/>
                  <c:y val="-2.6600166251039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9C72-4FF1-A14A-D2CE3515E7D2}"/>
                </c:ext>
              </c:extLst>
            </c:dLbl>
            <c:dLbl>
              <c:idx val="1"/>
              <c:layout>
                <c:manualLayout>
                  <c:x val="5.9970014992503746E-3"/>
                  <c:y val="3.3250207813798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9C72-4FF1-A14A-D2CE3515E7D2}"/>
                </c:ext>
              </c:extLst>
            </c:dLbl>
            <c:dLbl>
              <c:idx val="3"/>
              <c:layout>
                <c:manualLayout>
                  <c:x val="3.9980009995002497E-3"/>
                  <c:y val="6.65004156275982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9C72-4FF1-A14A-D2CE3515E7D2}"/>
                </c:ext>
              </c:extLst>
            </c:dLbl>
            <c:dLbl>
              <c:idx val="4"/>
              <c:layout>
                <c:manualLayout>
                  <c:x val="5.9970014992503746E-3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9C72-4FF1-A14A-D2CE3515E7D2}"/>
                </c:ext>
              </c:extLst>
            </c:dLbl>
            <c:dLbl>
              <c:idx val="5"/>
              <c:layout>
                <c:manualLayout>
                  <c:x val="7.9960019990004995E-3"/>
                  <c:y val="-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9C72-4FF1-A14A-D2CE3515E7D2}"/>
                </c:ext>
              </c:extLst>
            </c:dLbl>
            <c:dLbl>
              <c:idx val="6"/>
              <c:layout>
                <c:manualLayout>
                  <c:x val="1.1994002998500749E-2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9C72-4FF1-A14A-D2CE3515E7D2}"/>
                </c:ext>
              </c:extLst>
            </c:dLbl>
            <c:dLbl>
              <c:idx val="7"/>
              <c:layout>
                <c:manualLayout>
                  <c:x val="3.9980009995001769E-3"/>
                  <c:y val="-6.095801013316305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9C72-4FF1-A14A-D2CE3515E7D2}"/>
                </c:ext>
              </c:extLst>
            </c:dLbl>
            <c:dLbl>
              <c:idx val="8"/>
              <c:layout>
                <c:manualLayout>
                  <c:x val="3.9980009995001769E-3"/>
                  <c:y val="-3.3250207813799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9C72-4FF1-A14A-D2CE3515E7D2}"/>
                </c:ext>
              </c:extLst>
            </c:dLbl>
            <c:dLbl>
              <c:idx val="9"/>
              <c:layout>
                <c:manualLayout>
                  <c:x val="3.998000999500176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9C72-4FF1-A14A-D2CE3515E7D2}"/>
                </c:ext>
              </c:extLst>
            </c:dLbl>
            <c:dLbl>
              <c:idx val="10"/>
              <c:layout>
                <c:manualLayout>
                  <c:x val="1.9990004997501249E-3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9C72-4FF1-A14A-D2CE3515E7D2}"/>
                </c:ext>
              </c:extLst>
            </c:dLbl>
            <c:dLbl>
              <c:idx val="12"/>
              <c:layout>
                <c:manualLayout>
                  <c:x val="5.9970014992503746E-3"/>
                  <c:y val="-3.3250207813798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9C72-4FF1-A14A-D2CE3515E7D2}"/>
                </c:ext>
              </c:extLst>
            </c:dLbl>
            <c:dLbl>
              <c:idx val="13"/>
              <c:layout>
                <c:manualLayout>
                  <c:x val="7.9960019990004995E-3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9C72-4FF1-A14A-D2CE3515E7D2}"/>
                </c:ext>
              </c:extLst>
            </c:dLbl>
            <c:dLbl>
              <c:idx val="14"/>
              <c:layout>
                <c:manualLayout>
                  <c:x val="5.9970014992504483E-3"/>
                  <c:y val="9.9750623441396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7-9C72-4FF1-A14A-D2CE3515E7D2}"/>
                </c:ext>
              </c:extLst>
            </c:dLbl>
            <c:dLbl>
              <c:idx val="15"/>
              <c:layout>
                <c:manualLayout>
                  <c:x val="5.997001499250228E-3"/>
                  <c:y val="9.9750623441396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9C72-4FF1-A14A-D2CE3515E7D2}"/>
                </c:ext>
              </c:extLst>
            </c:dLbl>
            <c:dLbl>
              <c:idx val="16"/>
              <c:layout>
                <c:manualLayout>
                  <c:x val="7.9960019990003538E-3"/>
                  <c:y val="3.3250207813798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9-9C72-4FF1-A14A-D2CE3515E7D2}"/>
                </c:ext>
              </c:extLst>
            </c:dLbl>
            <c:dLbl>
              <c:idx val="18"/>
              <c:layout>
                <c:manualLayout>
                  <c:x val="3.9980009995002497E-3"/>
                  <c:y val="6.65004156275976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9C72-4FF1-A14A-D2CE3515E7D2}"/>
                </c:ext>
              </c:extLst>
            </c:dLbl>
            <c:dLbl>
              <c:idx val="19"/>
              <c:layout>
                <c:manualLayout>
                  <c:x val="5.9970014992503746E-3"/>
                  <c:y val="1.33000831255195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B-9C72-4FF1-A14A-D2CE3515E7D2}"/>
                </c:ext>
              </c:extLst>
            </c:dLbl>
            <c:dLbl>
              <c:idx val="21"/>
              <c:layout>
                <c:manualLayout>
                  <c:x val="1.3993003498250728E-2"/>
                  <c:y val="-3.3250207813798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C-9C72-4FF1-A14A-D2CE3515E7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Лист1!$B$4:$W$4</c:f>
              <c:numCache>
                <c:formatCode>General</c:formatCode>
                <c:ptCount val="22"/>
                <c:pt idx="0">
                  <c:v>33</c:v>
                </c:pt>
                <c:pt idx="1">
                  <c:v>233</c:v>
                </c:pt>
                <c:pt idx="2">
                  <c:v>308</c:v>
                </c:pt>
                <c:pt idx="3">
                  <c:v>14</c:v>
                </c:pt>
                <c:pt idx="4">
                  <c:v>331</c:v>
                </c:pt>
                <c:pt idx="5">
                  <c:v>348</c:v>
                </c:pt>
                <c:pt idx="6">
                  <c:v>648</c:v>
                </c:pt>
                <c:pt idx="7">
                  <c:v>0</c:v>
                </c:pt>
                <c:pt idx="8">
                  <c:v>35</c:v>
                </c:pt>
                <c:pt idx="9">
                  <c:v>21</c:v>
                </c:pt>
                <c:pt idx="10">
                  <c:v>11</c:v>
                </c:pt>
                <c:pt idx="11">
                  <c:v>0</c:v>
                </c:pt>
                <c:pt idx="12">
                  <c:v>0</c:v>
                </c:pt>
                <c:pt idx="13">
                  <c:v>89</c:v>
                </c:pt>
                <c:pt idx="14">
                  <c:v>42</c:v>
                </c:pt>
                <c:pt idx="15">
                  <c:v>28</c:v>
                </c:pt>
                <c:pt idx="16">
                  <c:v>7</c:v>
                </c:pt>
                <c:pt idx="17">
                  <c:v>2</c:v>
                </c:pt>
                <c:pt idx="18">
                  <c:v>126</c:v>
                </c:pt>
                <c:pt idx="19">
                  <c:v>287</c:v>
                </c:pt>
                <c:pt idx="2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9C72-4FF1-A14A-D2CE3515E7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1400671"/>
        <c:axId val="221403583"/>
        <c:axId val="0"/>
      </c:bar3DChart>
      <c:catAx>
        <c:axId val="22140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1403583"/>
        <c:crosses val="autoZero"/>
        <c:auto val="1"/>
        <c:lblAlgn val="ctr"/>
        <c:lblOffset val="100"/>
        <c:noMultiLvlLbl val="0"/>
      </c:catAx>
      <c:valAx>
        <c:axId val="221403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140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97120148274558"/>
          <c:y val="0.86071953593830863"/>
          <c:w val="0.7280575970345089"/>
          <c:h val="0.12735849942205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dirty="0"/>
              <a:t>Результаты периодического осмотра районными учреждениями здравоохранения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Осмотрено работников организаций (предприятий), занятых на работах, при выполнении которых обязательно проведение периодических медицинских осмотров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Лист1!$B$2:$W$2</c:f>
              <c:numCache>
                <c:formatCode>General</c:formatCode>
                <c:ptCount val="22"/>
                <c:pt idx="0">
                  <c:v>872</c:v>
                </c:pt>
                <c:pt idx="1">
                  <c:v>2333</c:v>
                </c:pt>
                <c:pt idx="3">
                  <c:v>158</c:v>
                </c:pt>
                <c:pt idx="4">
                  <c:v>963</c:v>
                </c:pt>
                <c:pt idx="5">
                  <c:v>0</c:v>
                </c:pt>
                <c:pt idx="6">
                  <c:v>745</c:v>
                </c:pt>
                <c:pt idx="7">
                  <c:v>312</c:v>
                </c:pt>
                <c:pt idx="8">
                  <c:v>1164</c:v>
                </c:pt>
                <c:pt idx="9">
                  <c:v>1524</c:v>
                </c:pt>
                <c:pt idx="10">
                  <c:v>609</c:v>
                </c:pt>
                <c:pt idx="11">
                  <c:v>216</c:v>
                </c:pt>
                <c:pt idx="12">
                  <c:v>731</c:v>
                </c:pt>
                <c:pt idx="13">
                  <c:v>1029</c:v>
                </c:pt>
                <c:pt idx="14">
                  <c:v>268</c:v>
                </c:pt>
                <c:pt idx="15">
                  <c:v>242</c:v>
                </c:pt>
                <c:pt idx="16">
                  <c:v>1071</c:v>
                </c:pt>
                <c:pt idx="17">
                  <c:v>34</c:v>
                </c:pt>
                <c:pt idx="18">
                  <c:v>397</c:v>
                </c:pt>
                <c:pt idx="19">
                  <c:v>832</c:v>
                </c:pt>
                <c:pt idx="20">
                  <c:v>1853</c:v>
                </c:pt>
                <c:pt idx="21">
                  <c:v>1190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64-4BC0-B122-DD4C9540910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Осмотрено работников организаций (предприятий), занятых на тяжелых работах и на работах с вредными и (или) опасными условиями труда (клас условий 3.1 и выше)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103049421661409E-3"/>
                  <c:y val="-6.23781676413256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864-4BC0-B122-DD4C954091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Лист1!$B$3:$W$3</c:f>
              <c:numCache>
                <c:formatCode>General</c:formatCode>
                <c:ptCount val="22"/>
                <c:pt idx="0">
                  <c:v>5</c:v>
                </c:pt>
                <c:pt idx="1">
                  <c:v>994</c:v>
                </c:pt>
                <c:pt idx="3">
                  <c:v>158</c:v>
                </c:pt>
                <c:pt idx="4">
                  <c:v>341</c:v>
                </c:pt>
                <c:pt idx="5">
                  <c:v>412</c:v>
                </c:pt>
                <c:pt idx="6">
                  <c:v>745</c:v>
                </c:pt>
                <c:pt idx="7">
                  <c:v>312</c:v>
                </c:pt>
                <c:pt idx="8">
                  <c:v>98</c:v>
                </c:pt>
                <c:pt idx="9">
                  <c:v>167</c:v>
                </c:pt>
                <c:pt idx="10">
                  <c:v>138</c:v>
                </c:pt>
                <c:pt idx="11">
                  <c:v>65</c:v>
                </c:pt>
                <c:pt idx="12">
                  <c:v>169</c:v>
                </c:pt>
                <c:pt idx="13">
                  <c:v>84</c:v>
                </c:pt>
                <c:pt idx="14">
                  <c:v>18</c:v>
                </c:pt>
                <c:pt idx="15">
                  <c:v>242</c:v>
                </c:pt>
                <c:pt idx="16">
                  <c:v>163</c:v>
                </c:pt>
                <c:pt idx="17">
                  <c:v>0</c:v>
                </c:pt>
                <c:pt idx="18">
                  <c:v>2</c:v>
                </c:pt>
                <c:pt idx="19">
                  <c:v>310</c:v>
                </c:pt>
                <c:pt idx="20">
                  <c:v>2853</c:v>
                </c:pt>
                <c:pt idx="21">
                  <c:v>612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64-4BC0-B122-DD4C9540910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Осмотрено работников  декретированной группы профессий (пп 23-27 приказа 29н)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Лист1!$B$1:$W$1</c:f>
              <c:strCache>
                <c:ptCount val="22"/>
                <c:pt idx="0">
                  <c:v>Азовский</c:v>
                </c:pt>
                <c:pt idx="1">
                  <c:v>Большереченский</c:v>
                </c:pt>
                <c:pt idx="2">
                  <c:v>Большеуковская</c:v>
                </c:pt>
                <c:pt idx="3">
                  <c:v>Горьковская</c:v>
                </c:pt>
                <c:pt idx="4">
                  <c:v>Знаменская</c:v>
                </c:pt>
                <c:pt idx="5">
                  <c:v>Исилькульская</c:v>
                </c:pt>
                <c:pt idx="6">
                  <c:v>Калачинская</c:v>
                </c:pt>
                <c:pt idx="7">
                  <c:v>Колосовская</c:v>
                </c:pt>
                <c:pt idx="8">
                  <c:v>Крутинская</c:v>
                </c:pt>
                <c:pt idx="9">
                  <c:v>Любинская</c:v>
                </c:pt>
                <c:pt idx="10">
                  <c:v>Марьяновская</c:v>
                </c:pt>
                <c:pt idx="11">
                  <c:v>Муромцевская</c:v>
                </c:pt>
                <c:pt idx="12">
                  <c:v>Называевская</c:v>
                </c:pt>
                <c:pt idx="13">
                  <c:v>Нижнеомская</c:v>
                </c:pt>
                <c:pt idx="14">
                  <c:v>Нововаршавская</c:v>
                </c:pt>
                <c:pt idx="15">
                  <c:v>Омская</c:v>
                </c:pt>
                <c:pt idx="16">
                  <c:v>Полтавская</c:v>
                </c:pt>
                <c:pt idx="17">
                  <c:v>Русско-Полянская</c:v>
                </c:pt>
                <c:pt idx="18">
                  <c:v>Седельниковская</c:v>
                </c:pt>
                <c:pt idx="19">
                  <c:v>Таврическая</c:v>
                </c:pt>
                <c:pt idx="20">
                  <c:v>Тарская</c:v>
                </c:pt>
                <c:pt idx="21">
                  <c:v>Тевризская</c:v>
                </c:pt>
              </c:strCache>
            </c:strRef>
          </c:cat>
          <c:val>
            <c:numRef>
              <c:f>Лист1!$B$4:$W$4</c:f>
              <c:numCache>
                <c:formatCode>General</c:formatCode>
                <c:ptCount val="22"/>
                <c:pt idx="0">
                  <c:v>787</c:v>
                </c:pt>
                <c:pt idx="1">
                  <c:v>1587</c:v>
                </c:pt>
                <c:pt idx="3">
                  <c:v>4</c:v>
                </c:pt>
                <c:pt idx="4">
                  <c:v>552</c:v>
                </c:pt>
                <c:pt idx="5">
                  <c:v>293</c:v>
                </c:pt>
                <c:pt idx="6">
                  <c:v>637</c:v>
                </c:pt>
                <c:pt idx="7">
                  <c:v>164</c:v>
                </c:pt>
                <c:pt idx="8">
                  <c:v>1066</c:v>
                </c:pt>
                <c:pt idx="9">
                  <c:v>1172</c:v>
                </c:pt>
                <c:pt idx="10">
                  <c:v>544</c:v>
                </c:pt>
                <c:pt idx="11">
                  <c:v>25</c:v>
                </c:pt>
                <c:pt idx="12">
                  <c:v>0</c:v>
                </c:pt>
                <c:pt idx="13">
                  <c:v>576</c:v>
                </c:pt>
                <c:pt idx="14">
                  <c:v>12</c:v>
                </c:pt>
                <c:pt idx="15">
                  <c:v>5</c:v>
                </c:pt>
                <c:pt idx="16">
                  <c:v>662</c:v>
                </c:pt>
                <c:pt idx="17">
                  <c:v>0</c:v>
                </c:pt>
                <c:pt idx="18">
                  <c:v>395</c:v>
                </c:pt>
                <c:pt idx="19">
                  <c:v>522</c:v>
                </c:pt>
                <c:pt idx="21">
                  <c:v>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864-4BC0-B122-DD4C9540910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3389264"/>
        <c:axId val="663387600"/>
        <c:axId val="0"/>
      </c:bar3DChart>
      <c:catAx>
        <c:axId val="66338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63387600"/>
        <c:crosses val="autoZero"/>
        <c:auto val="1"/>
        <c:lblAlgn val="ctr"/>
        <c:lblOffset val="100"/>
        <c:noMultiLvlLbl val="0"/>
      </c:catAx>
      <c:valAx>
        <c:axId val="6633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6338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15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46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9853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787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8849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90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29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70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43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68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58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881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3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04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98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264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AFC44-3788-4C5D-9351-29D73AE38FA1}" type="datetimeFigureOut">
              <a:rPr lang="ru-RU" smtClean="0"/>
              <a:t>24.03.2025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CB0F2F-E2D1-4BD9-A242-83BC92B1A7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4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  <p:sldLayoutId id="2147483997" r:id="rId15"/>
    <p:sldLayoutId id="21474839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sch7_mail@minzdrav.omskportal.r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272" y="1981200"/>
            <a:ext cx="11747241" cy="30099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Омской области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учреждение здравоохранения Омской области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«Клиническая медико-санитарная часть № 7»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(БУЗОО «КМСЧ № 7»)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Тварковского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д. 8, г. Омск, 644053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тел/факс (3812) 67-03-53,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msch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7_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mail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minzdrav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omskportal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483" y="618517"/>
            <a:ext cx="1194317" cy="105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96414878"/>
              </p:ext>
            </p:extLst>
          </p:nvPr>
        </p:nvGraphicFramePr>
        <p:xfrm>
          <a:off x="142875" y="0"/>
          <a:ext cx="12049125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23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35956535"/>
              </p:ext>
            </p:extLst>
          </p:nvPr>
        </p:nvGraphicFramePr>
        <p:xfrm>
          <a:off x="152400" y="0"/>
          <a:ext cx="120396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35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0725" y="1838325"/>
            <a:ext cx="8896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осмотров районными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учреждениями здравоохранения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7152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99776219"/>
              </p:ext>
            </p:extLst>
          </p:nvPr>
        </p:nvGraphicFramePr>
        <p:xfrm>
          <a:off x="133350" y="0"/>
          <a:ext cx="1205865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431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68085713"/>
              </p:ext>
            </p:extLst>
          </p:nvPr>
        </p:nvGraphicFramePr>
        <p:xfrm>
          <a:off x="161926" y="0"/>
          <a:ext cx="1203007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79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3777050"/>
              </p:ext>
            </p:extLst>
          </p:nvPr>
        </p:nvGraphicFramePr>
        <p:xfrm>
          <a:off x="152400" y="0"/>
          <a:ext cx="120396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945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0725" y="1838325"/>
            <a:ext cx="8896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осмотров ведомственными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учреждениями здравоохранения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307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30864837"/>
              </p:ext>
            </p:extLst>
          </p:nvPr>
        </p:nvGraphicFramePr>
        <p:xfrm>
          <a:off x="180974" y="0"/>
          <a:ext cx="1201102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69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5856365"/>
              </p:ext>
            </p:extLst>
          </p:nvPr>
        </p:nvGraphicFramePr>
        <p:xfrm>
          <a:off x="180975" y="0"/>
          <a:ext cx="1201102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169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2889664"/>
              </p:ext>
            </p:extLst>
          </p:nvPr>
        </p:nvGraphicFramePr>
        <p:xfrm>
          <a:off x="180975" y="0"/>
          <a:ext cx="1201102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03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133351" y="0"/>
            <a:ext cx="12058650" cy="5100918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января 2021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29н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351928"/>
            <a:ext cx="9144000" cy="1326777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центра профессиональной патологии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Пашин Владимир Викторович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85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0725" y="1838325"/>
            <a:ext cx="8896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осмотров частными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учреждениями здравоохранения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6702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87578881"/>
              </p:ext>
            </p:extLst>
          </p:nvPr>
        </p:nvGraphicFramePr>
        <p:xfrm>
          <a:off x="171450" y="0"/>
          <a:ext cx="1202055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58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509484679"/>
              </p:ext>
            </p:extLst>
          </p:nvPr>
        </p:nvGraphicFramePr>
        <p:xfrm>
          <a:off x="171450" y="0"/>
          <a:ext cx="1202054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358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05399515"/>
              </p:ext>
            </p:extLst>
          </p:nvPr>
        </p:nvGraphicFramePr>
        <p:xfrm>
          <a:off x="171450" y="0"/>
          <a:ext cx="1202055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93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oolsen.ru/wp-content/uploads/2021/06/4-1.jpg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037" y="0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1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0725" y="1838325"/>
            <a:ext cx="8896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Итоговые результаты медицинских осмотров учреждениями здравоохранения Омской области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434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516352585"/>
              </p:ext>
            </p:extLst>
          </p:nvPr>
        </p:nvGraphicFramePr>
        <p:xfrm>
          <a:off x="142876" y="0"/>
          <a:ext cx="12049124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74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51593877"/>
              </p:ext>
            </p:extLst>
          </p:nvPr>
        </p:nvGraphicFramePr>
        <p:xfrm>
          <a:off x="161925" y="0"/>
          <a:ext cx="12030075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031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80540902"/>
              </p:ext>
            </p:extLst>
          </p:nvPr>
        </p:nvGraphicFramePr>
        <p:xfrm>
          <a:off x="180976" y="0"/>
          <a:ext cx="1201102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07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707181538"/>
              </p:ext>
            </p:extLst>
          </p:nvPr>
        </p:nvGraphicFramePr>
        <p:xfrm>
          <a:off x="161926" y="0"/>
          <a:ext cx="12030074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272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0725" y="1838325"/>
            <a:ext cx="8896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медицинских осмотров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городскими учреждениями здравоохранения</a:t>
            </a:r>
            <a:endParaRPr lang="ru-RU" sz="4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804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911243953"/>
              </p:ext>
            </p:extLst>
          </p:nvPr>
        </p:nvGraphicFramePr>
        <p:xfrm>
          <a:off x="161925" y="0"/>
          <a:ext cx="1203007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881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371</Words>
  <Application>Microsoft Office PowerPoint</Application>
  <PresentationFormat>Широкоэкранный</PresentationFormat>
  <Paragraphs>212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Легкий дым</vt:lpstr>
      <vt:lpstr>Министерство здравоохранения Омской области  Бюджетное учреждение здравоохранения Омской области  «Клиническая медико-санитарная часть № 7» (БУЗОО «КМСЧ № 7») ул. Тварковского, д. 8, г. Омск, 644053 тел/факс (3812) 67-03-53, e-mail:  msch7_mail@minzdrav.omskportal.ru    </vt:lpstr>
      <vt:lpstr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28 января 2021 г. № 29н.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14</cp:revision>
  <dcterms:created xsi:type="dcterms:W3CDTF">2025-03-21T08:50:03Z</dcterms:created>
  <dcterms:modified xsi:type="dcterms:W3CDTF">2025-03-24T06:44:49Z</dcterms:modified>
</cp:coreProperties>
</file>